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4" r:id="rId8"/>
    <p:sldId id="263" r:id="rId9"/>
    <p:sldId id="265" r:id="rId10"/>
    <p:sldId id="262" r:id="rId11"/>
    <p:sldId id="266" r:id="rId12"/>
    <p:sldId id="267" r:id="rId13"/>
    <p:sldId id="268" r:id="rId14"/>
    <p:sldId id="269" r:id="rId15"/>
    <p:sldId id="270" r:id="rId16"/>
    <p:sldId id="271" r:id="rId17"/>
    <p:sldId id="273" r:id="rId18"/>
    <p:sldId id="274"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66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6/16/2026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6/16/2026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6/16/2026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6/16/2026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6/16/2026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6/16/2026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6/16/2026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6/16/2026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6/16/2026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6/16/2026</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1023582"/>
            <a:ext cx="8915399" cy="2552131"/>
          </a:xfrm>
        </p:spPr>
        <p:txBody>
          <a:bodyPr>
            <a:normAutofit/>
          </a:bodyPr>
          <a:lstStyle/>
          <a:p>
            <a:pPr algn="ctr" rtl="1"/>
            <a:r>
              <a:rPr lang="fa-IR" dirty="0" smtClean="0">
                <a:solidFill>
                  <a:schemeClr val="tx1"/>
                </a:solidFill>
                <a:cs typeface="B Nazanin" panose="00000400000000000000" pitchFamily="2" charset="-78"/>
              </a:rPr>
              <a:t>  بسم الله الرحمن الرحیم</a:t>
            </a:r>
            <a:br>
              <a:rPr lang="fa-IR" dirty="0" smtClean="0">
                <a:solidFill>
                  <a:schemeClr val="tx1"/>
                </a:solidFill>
                <a:cs typeface="B Nazanin" panose="00000400000000000000" pitchFamily="2" charset="-78"/>
              </a:rPr>
            </a:br>
            <a:r>
              <a:rPr lang="fa-IR" sz="4400" dirty="0">
                <a:solidFill>
                  <a:schemeClr val="tx1"/>
                </a:solidFill>
                <a:cs typeface="B Nazanin" panose="00000400000000000000" pitchFamily="2" charset="-78"/>
              </a:rPr>
              <a:t/>
            </a:r>
            <a:br>
              <a:rPr lang="fa-IR" sz="4400" dirty="0">
                <a:solidFill>
                  <a:schemeClr val="tx1"/>
                </a:solidFill>
                <a:cs typeface="B Nazanin" panose="00000400000000000000" pitchFamily="2" charset="-78"/>
              </a:rPr>
            </a:br>
            <a:r>
              <a:rPr lang="fa-IR" sz="4400" dirty="0" smtClean="0">
                <a:solidFill>
                  <a:schemeClr val="tx1"/>
                </a:solidFill>
                <a:cs typeface="B Nazanin" panose="00000400000000000000" pitchFamily="2" charset="-78"/>
              </a:rPr>
              <a:t>   موضوع: بالم لب</a:t>
            </a:r>
            <a:endParaRPr lang="en-US" dirty="0">
              <a:solidFill>
                <a:schemeClr val="tx1"/>
              </a:solidFill>
              <a:cs typeface="B Nazanin" panose="00000400000000000000" pitchFamily="2" charset="-78"/>
            </a:endParaRPr>
          </a:p>
        </p:txBody>
      </p:sp>
      <p:sp>
        <p:nvSpPr>
          <p:cNvPr id="3" name="Subtitle 2"/>
          <p:cNvSpPr>
            <a:spLocks noGrp="1"/>
          </p:cNvSpPr>
          <p:nvPr>
            <p:ph type="subTitle" idx="1"/>
          </p:nvPr>
        </p:nvSpPr>
        <p:spPr>
          <a:xfrm>
            <a:off x="1924335" y="4053385"/>
            <a:ext cx="9812740" cy="2292824"/>
          </a:xfrm>
        </p:spPr>
        <p:txBody>
          <a:bodyPr>
            <a:normAutofit/>
          </a:bodyPr>
          <a:lstStyle/>
          <a:p>
            <a:pPr algn="ctr"/>
            <a:r>
              <a:rPr lang="fa-IR" sz="3200" dirty="0" smtClean="0">
                <a:solidFill>
                  <a:schemeClr val="tx1"/>
                </a:solidFill>
                <a:cs typeface="B Nazanin" panose="00000400000000000000" pitchFamily="2" charset="-78"/>
              </a:rPr>
              <a:t>استاد : </a:t>
            </a:r>
            <a:r>
              <a:rPr lang="fa-IR" sz="3200" dirty="0" smtClean="0">
                <a:solidFill>
                  <a:schemeClr val="tx1"/>
                </a:solidFill>
                <a:cs typeface="B Nazanin" panose="00000400000000000000" pitchFamily="2" charset="-78"/>
              </a:rPr>
              <a:t>آقای دکتر </a:t>
            </a:r>
            <a:r>
              <a:rPr lang="fa-IR" sz="3200" dirty="0" smtClean="0">
                <a:solidFill>
                  <a:schemeClr val="tx1"/>
                </a:solidFill>
                <a:cs typeface="B Nazanin" panose="00000400000000000000" pitchFamily="2" charset="-78"/>
              </a:rPr>
              <a:t>جوادزاده</a:t>
            </a:r>
          </a:p>
          <a:p>
            <a:pPr algn="ctr"/>
            <a:r>
              <a:rPr lang="fa-IR" sz="3200" dirty="0" smtClean="0">
                <a:solidFill>
                  <a:schemeClr val="tx1"/>
                </a:solidFill>
                <a:cs typeface="B Nazanin" panose="00000400000000000000" pitchFamily="2" charset="-78"/>
              </a:rPr>
              <a:t>تهیه و تنظیم :</a:t>
            </a:r>
          </a:p>
          <a:p>
            <a:pPr algn="r"/>
            <a:r>
              <a:rPr lang="fa-IR" sz="3200" dirty="0" smtClean="0">
                <a:solidFill>
                  <a:schemeClr val="tx1"/>
                </a:solidFill>
                <a:cs typeface="B Nazanin" panose="00000400000000000000" pitchFamily="2" charset="-78"/>
              </a:rPr>
              <a:t> احمد رحمانی-عرفان داوودی-حسین ابی زاده-مسعود آقاسی-امیررضا میری</a:t>
            </a:r>
          </a:p>
          <a:p>
            <a:pPr algn="r"/>
            <a:endParaRPr lang="en-US" sz="3200" dirty="0">
              <a:solidFill>
                <a:schemeClr val="tx1"/>
              </a:solidFill>
              <a:cs typeface="B Nazanin" panose="000004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93172" y="0"/>
            <a:ext cx="1598827" cy="1528549"/>
          </a:xfrm>
          <a:prstGeom prst="rect">
            <a:avLst/>
          </a:prstGeom>
        </p:spPr>
      </p:pic>
    </p:spTree>
    <p:extLst>
      <p:ext uri="{BB962C8B-B14F-4D97-AF65-F5344CB8AC3E}">
        <p14:creationId xmlns:p14="http://schemas.microsoft.com/office/powerpoint/2010/main" val="33377085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846161"/>
            <a:ext cx="8911687" cy="1050878"/>
          </a:xfrm>
        </p:spPr>
        <p:txBody>
          <a:bodyPr/>
          <a:lstStyle/>
          <a:p>
            <a:pPr algn="r" rtl="1"/>
            <a:r>
              <a:rPr lang="fa-IR" dirty="0" smtClean="0">
                <a:solidFill>
                  <a:schemeClr val="tx1"/>
                </a:solidFill>
                <a:cs typeface="B Nazanin" panose="00000400000000000000" pitchFamily="2" charset="-78"/>
              </a:rPr>
              <a:t>بایدها و نبایدها در </a:t>
            </a:r>
            <a:r>
              <a:rPr lang="fa-IR" dirty="0">
                <a:solidFill>
                  <a:schemeClr val="tx1"/>
                </a:solidFill>
                <a:cs typeface="B Nazanin" panose="00000400000000000000" pitchFamily="2" charset="-78"/>
              </a:rPr>
              <a:t>استفاده از بالم لب:</a:t>
            </a:r>
            <a:endParaRPr lang="en-US" dirty="0">
              <a:solidFill>
                <a:schemeClr val="tx1"/>
              </a:solidFill>
              <a:cs typeface="B Nazanin" panose="00000400000000000000" pitchFamily="2" charset="-78"/>
            </a:endParaRPr>
          </a:p>
        </p:txBody>
      </p:sp>
      <p:sp>
        <p:nvSpPr>
          <p:cNvPr id="3" name="Content Placeholder 2"/>
          <p:cNvSpPr>
            <a:spLocks noGrp="1"/>
          </p:cNvSpPr>
          <p:nvPr>
            <p:ph idx="1"/>
          </p:nvPr>
        </p:nvSpPr>
        <p:spPr>
          <a:xfrm>
            <a:off x="2589212" y="2511188"/>
            <a:ext cx="8915400" cy="3400033"/>
          </a:xfrm>
        </p:spPr>
        <p:txBody>
          <a:bodyPr>
            <a:normAutofit/>
          </a:bodyPr>
          <a:lstStyle/>
          <a:p>
            <a:pPr algn="r" rtl="1">
              <a:buFont typeface="Arial" panose="020B0604020202020204" pitchFamily="34" charset="0"/>
              <a:buChar char="•"/>
            </a:pPr>
            <a:r>
              <a:rPr lang="fa-IR" sz="2800" dirty="0">
                <a:solidFill>
                  <a:schemeClr val="tx1"/>
                </a:solidFill>
                <a:cs typeface="B Nazanin" panose="00000400000000000000" pitchFamily="2" charset="-78"/>
              </a:rPr>
              <a:t>از خرید بالم لب دارای مواد مضر پرهیز </a:t>
            </a:r>
            <a:r>
              <a:rPr lang="fa-IR" sz="2800" dirty="0" smtClean="0">
                <a:solidFill>
                  <a:schemeClr val="tx1"/>
                </a:solidFill>
                <a:cs typeface="B Nazanin" panose="00000400000000000000" pitchFamily="2" charset="-78"/>
              </a:rPr>
              <a:t>کنید.</a:t>
            </a:r>
          </a:p>
          <a:p>
            <a:pPr algn="r" rtl="1">
              <a:buFont typeface="Arial" panose="020B0604020202020204" pitchFamily="34" charset="0"/>
              <a:buChar char="•"/>
            </a:pPr>
            <a:r>
              <a:rPr lang="fa-IR" sz="2800" dirty="0">
                <a:solidFill>
                  <a:schemeClr val="tx1"/>
                </a:solidFill>
                <a:cs typeface="B Nazanin" panose="00000400000000000000" pitchFamily="2" charset="-78"/>
              </a:rPr>
              <a:t>به دنبال موادی باشید که به رطوبت رسانی و محافظت از لب‌های شما کمک می‌کنند. </a:t>
            </a:r>
            <a:endParaRPr lang="fa-IR" sz="2800" dirty="0" smtClean="0">
              <a:solidFill>
                <a:schemeClr val="tx1"/>
              </a:solidFill>
              <a:cs typeface="B Nazanin" panose="00000400000000000000" pitchFamily="2" charset="-78"/>
            </a:endParaRPr>
          </a:p>
          <a:p>
            <a:pPr algn="r" rtl="1">
              <a:buFont typeface="Arial" panose="020B0604020202020204" pitchFamily="34" charset="0"/>
              <a:buChar char="•"/>
            </a:pPr>
            <a:r>
              <a:rPr lang="fa-IR" sz="2800" dirty="0">
                <a:solidFill>
                  <a:schemeClr val="tx1"/>
                </a:solidFill>
                <a:cs typeface="B Nazanin" panose="00000400000000000000" pitchFamily="2" charset="-78"/>
              </a:rPr>
              <a:t>بالم لب‌های قدیمی را دور بیندازید. </a:t>
            </a:r>
            <a:endParaRPr lang="fa-IR" sz="2800" dirty="0" smtClean="0">
              <a:solidFill>
                <a:schemeClr val="tx1"/>
              </a:solidFill>
              <a:cs typeface="B Nazanin" panose="00000400000000000000" pitchFamily="2" charset="-78"/>
            </a:endParaRPr>
          </a:p>
          <a:p>
            <a:pPr algn="r" rtl="1">
              <a:buFont typeface="Arial" panose="020B0604020202020204" pitchFamily="34" charset="0"/>
              <a:buChar char="•"/>
            </a:pPr>
            <a:r>
              <a:rPr lang="fa-IR" sz="2800" dirty="0">
                <a:solidFill>
                  <a:schemeClr val="tx1"/>
                </a:solidFill>
                <a:cs typeface="B Nazanin" panose="00000400000000000000" pitchFamily="2" charset="-78"/>
              </a:rPr>
              <a:t>در صورت عدم نیاز به بالم لب از آن استفاده نکنید</a:t>
            </a:r>
            <a:endParaRPr lang="en-US" sz="2800" dirty="0">
              <a:solidFill>
                <a:schemeClr val="tx1"/>
              </a:solidFill>
              <a:cs typeface="B Nazanin" panose="00000400000000000000" pitchFamily="2" charset="-78"/>
            </a:endParaRPr>
          </a:p>
        </p:txBody>
      </p:sp>
    </p:spTree>
    <p:extLst>
      <p:ext uri="{BB962C8B-B14F-4D97-AF65-F5344CB8AC3E}">
        <p14:creationId xmlns:p14="http://schemas.microsoft.com/office/powerpoint/2010/main" val="28661015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959030"/>
          </a:xfrm>
        </p:spPr>
        <p:txBody>
          <a:bodyPr/>
          <a:lstStyle/>
          <a:p>
            <a:pPr algn="r" rtl="1"/>
            <a:r>
              <a:rPr lang="fa-IR" dirty="0">
                <a:solidFill>
                  <a:schemeClr val="tx1"/>
                </a:solidFill>
                <a:cs typeface="B Nazanin" panose="00000400000000000000" pitchFamily="2" charset="-78"/>
              </a:rPr>
              <a:t>انواع بالم لب</a:t>
            </a:r>
            <a:endParaRPr lang="en-US" dirty="0">
              <a:solidFill>
                <a:schemeClr val="tx1"/>
              </a:solidFill>
              <a:cs typeface="B Nazanin" panose="00000400000000000000" pitchFamily="2" charset="-78"/>
            </a:endParaRPr>
          </a:p>
        </p:txBody>
      </p:sp>
      <p:sp>
        <p:nvSpPr>
          <p:cNvPr id="3" name="Content Placeholder 2"/>
          <p:cNvSpPr>
            <a:spLocks noGrp="1"/>
          </p:cNvSpPr>
          <p:nvPr>
            <p:ph idx="1"/>
          </p:nvPr>
        </p:nvSpPr>
        <p:spPr/>
        <p:txBody>
          <a:bodyPr>
            <a:normAutofit/>
          </a:bodyPr>
          <a:lstStyle/>
          <a:p>
            <a:pPr algn="r" rtl="1">
              <a:buFont typeface="Arial" panose="020B0604020202020204" pitchFamily="34" charset="0"/>
              <a:buChar char="•"/>
            </a:pPr>
            <a:r>
              <a:rPr lang="fa-IR" sz="2800" dirty="0">
                <a:solidFill>
                  <a:schemeClr val="tx1"/>
                </a:solidFill>
                <a:cs typeface="B Nazanin" panose="00000400000000000000" pitchFamily="2" charset="-78"/>
              </a:rPr>
              <a:t>بالم لب درمانی </a:t>
            </a:r>
            <a:endParaRPr lang="fa-IR" sz="2800" dirty="0" smtClean="0">
              <a:solidFill>
                <a:schemeClr val="tx1"/>
              </a:solidFill>
              <a:cs typeface="B Nazanin" panose="00000400000000000000" pitchFamily="2" charset="-78"/>
            </a:endParaRPr>
          </a:p>
          <a:p>
            <a:pPr algn="r" rtl="1">
              <a:buFont typeface="Arial" panose="020B0604020202020204" pitchFamily="34" charset="0"/>
              <a:buChar char="•"/>
            </a:pPr>
            <a:r>
              <a:rPr lang="fa-IR" sz="2800" dirty="0">
                <a:solidFill>
                  <a:schemeClr val="tx1"/>
                </a:solidFill>
                <a:cs typeface="B Nazanin" panose="00000400000000000000" pitchFamily="2" charset="-78"/>
              </a:rPr>
              <a:t>بالم لب حاوی </a:t>
            </a:r>
            <a:r>
              <a:rPr lang="en-US" sz="2800" dirty="0" smtClean="0">
                <a:solidFill>
                  <a:schemeClr val="tx1"/>
                </a:solidFill>
                <a:cs typeface="B Nazanin" panose="00000400000000000000" pitchFamily="2" charset="-78"/>
              </a:rPr>
              <a:t>SPF</a:t>
            </a:r>
            <a:endParaRPr lang="fa-IR" sz="2800" dirty="0" smtClean="0">
              <a:solidFill>
                <a:schemeClr val="tx1"/>
              </a:solidFill>
              <a:cs typeface="B Nazanin" panose="00000400000000000000" pitchFamily="2" charset="-78"/>
            </a:endParaRPr>
          </a:p>
          <a:p>
            <a:pPr algn="r" rtl="1">
              <a:buFont typeface="Arial" panose="020B0604020202020204" pitchFamily="34" charset="0"/>
              <a:buChar char="•"/>
            </a:pPr>
            <a:r>
              <a:rPr lang="fa-IR" sz="2800" dirty="0">
                <a:solidFill>
                  <a:schemeClr val="tx1"/>
                </a:solidFill>
                <a:cs typeface="B Nazanin" panose="00000400000000000000" pitchFamily="2" charset="-78"/>
              </a:rPr>
              <a:t>بالم لب حرارتی </a:t>
            </a:r>
            <a:endParaRPr lang="fa-IR" sz="2800" dirty="0" smtClean="0">
              <a:solidFill>
                <a:schemeClr val="tx1"/>
              </a:solidFill>
              <a:cs typeface="B Nazanin" panose="00000400000000000000" pitchFamily="2" charset="-78"/>
            </a:endParaRPr>
          </a:p>
          <a:p>
            <a:pPr algn="r" rtl="1">
              <a:buFont typeface="Arial" panose="020B0604020202020204" pitchFamily="34" charset="0"/>
              <a:buChar char="•"/>
            </a:pPr>
            <a:r>
              <a:rPr lang="fa-IR" sz="2800" dirty="0">
                <a:solidFill>
                  <a:schemeClr val="tx1"/>
                </a:solidFill>
                <a:cs typeface="B Nazanin" panose="00000400000000000000" pitchFamily="2" charset="-78"/>
              </a:rPr>
              <a:t>بالم لب رنگی </a:t>
            </a:r>
            <a:endParaRPr lang="fa-IR" sz="2800" dirty="0" smtClean="0">
              <a:solidFill>
                <a:schemeClr val="tx1"/>
              </a:solidFill>
              <a:cs typeface="B Nazanin" panose="00000400000000000000" pitchFamily="2" charset="-78"/>
            </a:endParaRPr>
          </a:p>
          <a:p>
            <a:pPr algn="r" rtl="1">
              <a:buFont typeface="Arial" panose="020B0604020202020204" pitchFamily="34" charset="0"/>
              <a:buChar char="•"/>
            </a:pPr>
            <a:r>
              <a:rPr lang="fa-IR" sz="2800" dirty="0">
                <a:solidFill>
                  <a:schemeClr val="tx1"/>
                </a:solidFill>
                <a:cs typeface="B Nazanin" panose="00000400000000000000" pitchFamily="2" charset="-78"/>
              </a:rPr>
              <a:t>بالم لب ارگانیک و طبیعی</a:t>
            </a:r>
          </a:p>
        </p:txBody>
      </p:sp>
    </p:spTree>
    <p:extLst>
      <p:ext uri="{BB962C8B-B14F-4D97-AF65-F5344CB8AC3E}">
        <p14:creationId xmlns:p14="http://schemas.microsoft.com/office/powerpoint/2010/main" val="17861319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1"/>
            <a:ext cx="8911687" cy="852998"/>
          </a:xfrm>
        </p:spPr>
        <p:txBody>
          <a:bodyPr/>
          <a:lstStyle/>
          <a:p>
            <a:pPr algn="r" rtl="1"/>
            <a:r>
              <a:rPr lang="fa-IR" dirty="0">
                <a:solidFill>
                  <a:schemeClr val="tx1"/>
                </a:solidFill>
                <a:cs typeface="B Nazanin" panose="00000400000000000000" pitchFamily="2" charset="-78"/>
              </a:rPr>
              <a:t>مقایسه بالم لب با سایر محصولات لب</a:t>
            </a:r>
            <a:endParaRPr lang="en-US" dirty="0">
              <a:solidFill>
                <a:schemeClr val="tx1"/>
              </a:solidFill>
              <a:cs typeface="B Nazanin" panose="000004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51838296"/>
              </p:ext>
            </p:extLst>
          </p:nvPr>
        </p:nvGraphicFramePr>
        <p:xfrm>
          <a:off x="2321169" y="1477108"/>
          <a:ext cx="8623495" cy="4923691"/>
        </p:xfrm>
        <a:graphic>
          <a:graphicData uri="http://schemas.openxmlformats.org/drawingml/2006/table">
            <a:tbl>
              <a:tblPr rtl="1" firstRow="1" firstCol="1" bandRow="1">
                <a:tableStyleId>{5C22544A-7EE6-4342-B048-85BDC9FD1C3A}</a:tableStyleId>
              </a:tblPr>
              <a:tblGrid>
                <a:gridCol w="3340748">
                  <a:extLst>
                    <a:ext uri="{9D8B030D-6E8A-4147-A177-3AD203B41FA5}">
                      <a16:colId xmlns:a16="http://schemas.microsoft.com/office/drawing/2014/main" val="3035001795"/>
                    </a:ext>
                  </a:extLst>
                </a:gridCol>
                <a:gridCol w="1092480">
                  <a:extLst>
                    <a:ext uri="{9D8B030D-6E8A-4147-A177-3AD203B41FA5}">
                      <a16:colId xmlns:a16="http://schemas.microsoft.com/office/drawing/2014/main" val="3942273512"/>
                    </a:ext>
                  </a:extLst>
                </a:gridCol>
                <a:gridCol w="839252">
                  <a:extLst>
                    <a:ext uri="{9D8B030D-6E8A-4147-A177-3AD203B41FA5}">
                      <a16:colId xmlns:a16="http://schemas.microsoft.com/office/drawing/2014/main" val="660283524"/>
                    </a:ext>
                  </a:extLst>
                </a:gridCol>
                <a:gridCol w="903413">
                  <a:extLst>
                    <a:ext uri="{9D8B030D-6E8A-4147-A177-3AD203B41FA5}">
                      <a16:colId xmlns:a16="http://schemas.microsoft.com/office/drawing/2014/main" val="4271348687"/>
                    </a:ext>
                  </a:extLst>
                </a:gridCol>
                <a:gridCol w="2447602">
                  <a:extLst>
                    <a:ext uri="{9D8B030D-6E8A-4147-A177-3AD203B41FA5}">
                      <a16:colId xmlns:a16="http://schemas.microsoft.com/office/drawing/2014/main" val="2480614705"/>
                    </a:ext>
                  </a:extLst>
                </a:gridCol>
              </a:tblGrid>
              <a:tr h="918811">
                <a:tc>
                  <a:txBody>
                    <a:bodyPr/>
                    <a:lstStyle/>
                    <a:p>
                      <a:pPr algn="ctr" rtl="0">
                        <a:lnSpc>
                          <a:spcPts val="1500"/>
                        </a:lnSpc>
                        <a:spcAft>
                          <a:spcPts val="0"/>
                        </a:spcAft>
                      </a:pPr>
                      <a:r>
                        <a:rPr lang="ar-SA" sz="1400">
                          <a:effectLst/>
                        </a:rPr>
                        <a:t>محصول</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dirty="0">
                          <a:effectLst/>
                        </a:rPr>
                        <a:t>هدف اصلی</a:t>
                      </a:r>
                      <a:endParaRPr lang="en-US" sz="1400" dirty="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سطح مراقبت</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سطح آرایش (رنگ/درخشش)</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ویژگی کلیدی</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extLst>
                  <a:ext uri="{0D108BD9-81ED-4DB2-BD59-A6C34878D82A}">
                    <a16:rowId xmlns:a16="http://schemas.microsoft.com/office/drawing/2014/main" val="1316037918"/>
                  </a:ext>
                </a:extLst>
              </a:tr>
              <a:tr h="918811">
                <a:tc>
                  <a:txBody>
                    <a:bodyPr/>
                    <a:lstStyle/>
                    <a:p>
                      <a:pPr algn="ctr" rtl="0">
                        <a:lnSpc>
                          <a:spcPts val="1500"/>
                        </a:lnSpc>
                        <a:spcAft>
                          <a:spcPts val="0"/>
                        </a:spcAft>
                      </a:pPr>
                      <a:r>
                        <a:rPr lang="ar-SA" sz="1400">
                          <a:effectLst/>
                        </a:rPr>
                        <a:t>بالم لب</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مراقبت، آبرسانی، محافظت</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بالا</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کم تا متوسط (بسته به نوع)</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ایجاد سد محافظ، ترمیم</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extLst>
                  <a:ext uri="{0D108BD9-81ED-4DB2-BD59-A6C34878D82A}">
                    <a16:rowId xmlns:a16="http://schemas.microsoft.com/office/drawing/2014/main" val="460064069"/>
                  </a:ext>
                </a:extLst>
              </a:tr>
              <a:tr h="738002">
                <a:tc>
                  <a:txBody>
                    <a:bodyPr/>
                    <a:lstStyle/>
                    <a:p>
                      <a:pPr algn="ctr" rtl="0">
                        <a:lnSpc>
                          <a:spcPts val="1500"/>
                        </a:lnSpc>
                        <a:spcAft>
                          <a:spcPts val="0"/>
                        </a:spcAft>
                      </a:pPr>
                      <a:r>
                        <a:rPr lang="ar-SA" sz="1400">
                          <a:effectLst/>
                        </a:rPr>
                        <a:t>وازلین</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محافظت، جلوگیری از خشکی</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بالا (مسدودکنندگی)</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بسیار کم</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سادگی، کارایی در حفظ رطوبت</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extLst>
                  <a:ext uri="{0D108BD9-81ED-4DB2-BD59-A6C34878D82A}">
                    <a16:rowId xmlns:a16="http://schemas.microsoft.com/office/drawing/2014/main" val="4030995800"/>
                  </a:ext>
                </a:extLst>
              </a:tr>
              <a:tr h="714628">
                <a:tc>
                  <a:txBody>
                    <a:bodyPr/>
                    <a:lstStyle/>
                    <a:p>
                      <a:pPr algn="ctr" rtl="0">
                        <a:lnSpc>
                          <a:spcPts val="1500"/>
                        </a:lnSpc>
                        <a:spcAft>
                          <a:spcPts val="0"/>
                        </a:spcAft>
                      </a:pPr>
                      <a:r>
                        <a:rPr lang="ar-SA" sz="1400">
                          <a:effectLst/>
                        </a:rPr>
                        <a:t>برق لب</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درخشش، براقیت</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کم تا متوسط</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بالا (درخشش)</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ایجاد ظاهر براق و آبدار</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extLst>
                  <a:ext uri="{0D108BD9-81ED-4DB2-BD59-A6C34878D82A}">
                    <a16:rowId xmlns:a16="http://schemas.microsoft.com/office/drawing/2014/main" val="1465685100"/>
                  </a:ext>
                </a:extLst>
              </a:tr>
              <a:tr h="918811">
                <a:tc>
                  <a:txBody>
                    <a:bodyPr/>
                    <a:lstStyle/>
                    <a:p>
                      <a:pPr algn="ctr" rtl="0">
                        <a:lnSpc>
                          <a:spcPts val="1500"/>
                        </a:lnSpc>
                        <a:spcAft>
                          <a:spcPts val="0"/>
                        </a:spcAft>
                      </a:pPr>
                      <a:r>
                        <a:rPr lang="ar-SA" sz="1400">
                          <a:effectLst/>
                        </a:rPr>
                        <a:t>رژ لب</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رنگ‌دهی</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کم تا متوسط (بسته به فرمول)</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بالا (رنگ)</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تنوع رنگی بالا، ماندگاری</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extLst>
                  <a:ext uri="{0D108BD9-81ED-4DB2-BD59-A6C34878D82A}">
                    <a16:rowId xmlns:a16="http://schemas.microsoft.com/office/drawing/2014/main" val="1443912398"/>
                  </a:ext>
                </a:extLst>
              </a:tr>
              <a:tr h="714628">
                <a:tc>
                  <a:txBody>
                    <a:bodyPr/>
                    <a:lstStyle/>
                    <a:p>
                      <a:pPr algn="ctr" rtl="0">
                        <a:lnSpc>
                          <a:spcPts val="1500"/>
                        </a:lnSpc>
                        <a:spcAft>
                          <a:spcPts val="0"/>
                        </a:spcAft>
                      </a:pPr>
                      <a:r>
                        <a:rPr lang="ar-SA" sz="1400">
                          <a:effectLst/>
                        </a:rPr>
                        <a:t>روغن لب</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آبرسانی، درخشش ملایم</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متوسط تا بالا</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a:effectLst/>
                        </a:rPr>
                        <a:t>متوسط (درخشش)</a:t>
                      </a:r>
                      <a:endParaRPr lang="en-US" sz="1400">
                        <a:effectLst/>
                        <a:latin typeface="Cambria" panose="02040503050406030204" pitchFamily="18" charset="0"/>
                        <a:ea typeface="MS Mincho"/>
                        <a:cs typeface="Arial" panose="020B0604020202020204" pitchFamily="34" charset="0"/>
                      </a:endParaRPr>
                    </a:p>
                  </a:txBody>
                  <a:tcPr marL="47625" marR="47625" marT="47625" marB="47625" anchor="b"/>
                </a:tc>
                <a:tc>
                  <a:txBody>
                    <a:bodyPr/>
                    <a:lstStyle/>
                    <a:p>
                      <a:pPr algn="ctr" rtl="0">
                        <a:lnSpc>
                          <a:spcPts val="1500"/>
                        </a:lnSpc>
                        <a:spcAft>
                          <a:spcPts val="0"/>
                        </a:spcAft>
                      </a:pPr>
                      <a:r>
                        <a:rPr lang="ar-SA" sz="1400" dirty="0">
                          <a:effectLst/>
                        </a:rPr>
                        <a:t>بافت سبک، حاوی روغن‌های مغذی</a:t>
                      </a:r>
                      <a:endParaRPr lang="en-US" sz="1400" dirty="0">
                        <a:effectLst/>
                        <a:latin typeface="Cambria" panose="02040503050406030204" pitchFamily="18" charset="0"/>
                        <a:ea typeface="MS Mincho"/>
                        <a:cs typeface="Arial" panose="020B0604020202020204" pitchFamily="34" charset="0"/>
                      </a:endParaRPr>
                    </a:p>
                  </a:txBody>
                  <a:tcPr marL="47625" marR="47625" marT="47625" marB="47625" anchor="b"/>
                </a:tc>
                <a:extLst>
                  <a:ext uri="{0D108BD9-81ED-4DB2-BD59-A6C34878D82A}">
                    <a16:rowId xmlns:a16="http://schemas.microsoft.com/office/drawing/2014/main" val="1580620691"/>
                  </a:ext>
                </a:extLst>
              </a:tr>
            </a:tbl>
          </a:graphicData>
        </a:graphic>
      </p:graphicFrame>
      <p:sp>
        <p:nvSpPr>
          <p:cNvPr id="5" name="Rectangle 1"/>
          <p:cNvSpPr>
            <a:spLocks noChangeArrowheads="1"/>
          </p:cNvSpPr>
          <p:nvPr/>
        </p:nvSpPr>
        <p:spPr bwMode="auto">
          <a:xfrm>
            <a:off x="-848044" y="0"/>
            <a:ext cx="15179906" cy="446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5396640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013621"/>
          </a:xfrm>
        </p:spPr>
        <p:txBody>
          <a:bodyPr/>
          <a:lstStyle/>
          <a:p>
            <a:pPr algn="r" rtl="1"/>
            <a:r>
              <a:rPr lang="fa-IR" dirty="0">
                <a:solidFill>
                  <a:schemeClr val="tx1"/>
                </a:solidFill>
                <a:cs typeface="B Nazanin" panose="00000400000000000000" pitchFamily="2" charset="-78"/>
              </a:rPr>
              <a:t>بهترین زمان استفاده از بالم لب کی است؟</a:t>
            </a:r>
            <a:endParaRPr lang="en-US" dirty="0">
              <a:solidFill>
                <a:schemeClr val="tx1"/>
              </a:solidFill>
              <a:cs typeface="B Nazanin" panose="00000400000000000000" pitchFamily="2" charset="-78"/>
            </a:endParaRPr>
          </a:p>
        </p:txBody>
      </p:sp>
      <p:sp>
        <p:nvSpPr>
          <p:cNvPr id="3" name="Content Placeholder 2"/>
          <p:cNvSpPr>
            <a:spLocks noGrp="1"/>
          </p:cNvSpPr>
          <p:nvPr>
            <p:ph idx="1"/>
          </p:nvPr>
        </p:nvSpPr>
        <p:spPr/>
        <p:txBody>
          <a:bodyPr>
            <a:normAutofit/>
          </a:bodyPr>
          <a:lstStyle/>
          <a:p>
            <a:pPr marL="0" indent="0" algn="r" rtl="1">
              <a:buNone/>
            </a:pPr>
            <a:r>
              <a:rPr lang="fa-IR" sz="2800" dirty="0">
                <a:solidFill>
                  <a:schemeClr val="tx1"/>
                </a:solidFill>
                <a:cs typeface="B Nazanin" panose="00000400000000000000" pitchFamily="2" charset="-78"/>
              </a:rPr>
              <a:t>•	</a:t>
            </a:r>
            <a:r>
              <a:rPr lang="fa-IR" sz="2800" b="1" dirty="0">
                <a:solidFill>
                  <a:schemeClr val="tx1"/>
                </a:solidFill>
                <a:cs typeface="B Nazanin" panose="00000400000000000000" pitchFamily="2" charset="-78"/>
              </a:rPr>
              <a:t>صبح ها</a:t>
            </a:r>
            <a:r>
              <a:rPr lang="fa-IR" sz="2800" dirty="0">
                <a:solidFill>
                  <a:schemeClr val="tx1"/>
                </a:solidFill>
                <a:cs typeface="B Nazanin" panose="00000400000000000000" pitchFamily="2" charset="-78"/>
              </a:rPr>
              <a:t>: قبل از خروج از منزل(ترجیحاً نوع </a:t>
            </a:r>
            <a:r>
              <a:rPr lang="en-US" sz="2800" dirty="0">
                <a:solidFill>
                  <a:schemeClr val="tx1"/>
                </a:solidFill>
                <a:cs typeface="B Nazanin" panose="00000400000000000000" pitchFamily="2" charset="-78"/>
              </a:rPr>
              <a:t>SPF </a:t>
            </a:r>
            <a:r>
              <a:rPr lang="fa-IR" sz="2800" dirty="0">
                <a:solidFill>
                  <a:schemeClr val="tx1"/>
                </a:solidFill>
                <a:cs typeface="B Nazanin" panose="00000400000000000000" pitchFamily="2" charset="-78"/>
              </a:rPr>
              <a:t>دار)</a:t>
            </a:r>
          </a:p>
          <a:p>
            <a:pPr marL="0" indent="0" algn="r" rtl="1">
              <a:buNone/>
            </a:pPr>
            <a:r>
              <a:rPr lang="fa-IR" sz="2800" dirty="0">
                <a:solidFill>
                  <a:schemeClr val="tx1"/>
                </a:solidFill>
                <a:cs typeface="B Nazanin" panose="00000400000000000000" pitchFamily="2" charset="-78"/>
              </a:rPr>
              <a:t>•	</a:t>
            </a:r>
            <a:r>
              <a:rPr lang="fa-IR" sz="2800" b="1" dirty="0">
                <a:solidFill>
                  <a:schemeClr val="tx1"/>
                </a:solidFill>
                <a:cs typeface="B Nazanin" panose="00000400000000000000" pitchFamily="2" charset="-78"/>
              </a:rPr>
              <a:t>قبل از آرایش</a:t>
            </a:r>
            <a:r>
              <a:rPr lang="fa-IR" sz="2800" dirty="0">
                <a:solidFill>
                  <a:schemeClr val="tx1"/>
                </a:solidFill>
                <a:cs typeface="B Nazanin" panose="00000400000000000000" pitchFamily="2" charset="-78"/>
              </a:rPr>
              <a:t>: به عنوان زیرساز رژ لب.</a:t>
            </a:r>
          </a:p>
          <a:p>
            <a:pPr marL="0" indent="0" algn="r" rtl="1">
              <a:buNone/>
            </a:pPr>
            <a:r>
              <a:rPr lang="fa-IR" sz="2800" dirty="0">
                <a:solidFill>
                  <a:schemeClr val="tx1"/>
                </a:solidFill>
                <a:cs typeface="B Nazanin" panose="00000400000000000000" pitchFamily="2" charset="-78"/>
              </a:rPr>
              <a:t>•	</a:t>
            </a:r>
            <a:r>
              <a:rPr lang="fa-IR" sz="2800" b="1" dirty="0">
                <a:solidFill>
                  <a:schemeClr val="tx1"/>
                </a:solidFill>
                <a:cs typeface="B Nazanin" panose="00000400000000000000" pitchFamily="2" charset="-78"/>
              </a:rPr>
              <a:t>بعد از خوردن و آشامیدن</a:t>
            </a:r>
            <a:r>
              <a:rPr lang="fa-IR" sz="2800" dirty="0">
                <a:solidFill>
                  <a:schemeClr val="tx1"/>
                </a:solidFill>
                <a:cs typeface="B Nazanin" panose="00000400000000000000" pitchFamily="2" charset="-78"/>
              </a:rPr>
              <a:t>: برای تجدید لایه محافظ.</a:t>
            </a:r>
          </a:p>
          <a:p>
            <a:pPr marL="0" indent="0" algn="r" rtl="1">
              <a:buNone/>
            </a:pPr>
            <a:r>
              <a:rPr lang="fa-IR" sz="2800" dirty="0">
                <a:solidFill>
                  <a:schemeClr val="tx1"/>
                </a:solidFill>
                <a:cs typeface="B Nazanin" panose="00000400000000000000" pitchFamily="2" charset="-78"/>
              </a:rPr>
              <a:t>•	</a:t>
            </a:r>
            <a:r>
              <a:rPr lang="fa-IR" sz="2800" b="1" dirty="0">
                <a:solidFill>
                  <a:schemeClr val="tx1"/>
                </a:solidFill>
                <a:cs typeface="B Nazanin" panose="00000400000000000000" pitchFamily="2" charset="-78"/>
              </a:rPr>
              <a:t>قبل از خواب</a:t>
            </a:r>
            <a:r>
              <a:rPr lang="fa-IR" sz="2800" dirty="0">
                <a:solidFill>
                  <a:schemeClr val="tx1"/>
                </a:solidFill>
                <a:cs typeface="B Nazanin" panose="00000400000000000000" pitchFamily="2" charset="-78"/>
              </a:rPr>
              <a:t>: این مهم ترین زمان است. در طول شب، بدن در حالت ترمیم قرار دارد. استفاده از یک بالم لب غلیظ یا کره لب قبل از خواب، به لب ها اجازه می دهد تا ۷-۸ ساعت بدون وقفه، رطوبت را جذب و خود را بازسازی کنند.</a:t>
            </a:r>
          </a:p>
          <a:p>
            <a:pPr marL="0" indent="0" algn="r" rtl="1">
              <a:buNone/>
            </a:pPr>
            <a:endParaRPr lang="en-US" sz="2800" dirty="0">
              <a:solidFill>
                <a:schemeClr val="tx1"/>
              </a:solidFill>
              <a:cs typeface="B Nazanin" panose="00000400000000000000" pitchFamily="2" charset="-78"/>
            </a:endParaRPr>
          </a:p>
        </p:txBody>
      </p:sp>
    </p:spTree>
    <p:extLst>
      <p:ext uri="{BB962C8B-B14F-4D97-AF65-F5344CB8AC3E}">
        <p14:creationId xmlns:p14="http://schemas.microsoft.com/office/powerpoint/2010/main" val="33279749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982638"/>
            <a:ext cx="8911687" cy="922361"/>
          </a:xfrm>
        </p:spPr>
        <p:txBody>
          <a:bodyPr/>
          <a:lstStyle/>
          <a:p>
            <a:pPr algn="r" rtl="1"/>
            <a:r>
              <a:rPr lang="fa-IR" dirty="0">
                <a:solidFill>
                  <a:schemeClr val="tx1"/>
                </a:solidFill>
                <a:cs typeface="B Nazanin" panose="00000400000000000000" pitchFamily="2" charset="-78"/>
              </a:rPr>
              <a:t>آیا بالم لب برای کودکان مناسب است؟</a:t>
            </a:r>
            <a:endParaRPr lang="en-US" dirty="0">
              <a:solidFill>
                <a:schemeClr val="tx1"/>
              </a:solidFill>
              <a:cs typeface="B Nazanin" panose="00000400000000000000" pitchFamily="2" charset="-78"/>
            </a:endParaRPr>
          </a:p>
        </p:txBody>
      </p:sp>
      <p:sp>
        <p:nvSpPr>
          <p:cNvPr id="3" name="Content Placeholder 2"/>
          <p:cNvSpPr>
            <a:spLocks noGrp="1"/>
          </p:cNvSpPr>
          <p:nvPr>
            <p:ph idx="1"/>
          </p:nvPr>
        </p:nvSpPr>
        <p:spPr>
          <a:xfrm>
            <a:off x="2589212" y="2661312"/>
            <a:ext cx="8915400" cy="3249909"/>
          </a:xfrm>
        </p:spPr>
        <p:txBody>
          <a:bodyPr>
            <a:normAutofit/>
          </a:bodyPr>
          <a:lstStyle/>
          <a:p>
            <a:pPr marL="0" indent="0" algn="r" rtl="1">
              <a:buNone/>
            </a:pPr>
            <a:r>
              <a:rPr lang="fa-IR" sz="2800" dirty="0">
                <a:solidFill>
                  <a:schemeClr val="tx1"/>
                </a:solidFill>
                <a:cs typeface="B Nazanin" panose="00000400000000000000" pitchFamily="2" charset="-78"/>
              </a:rPr>
              <a:t>بله، لب‌های کودکان نیز مانند بزرگسالان مستعد خشکی است. از بالم لب‌های مخصوص کودکان یا بالم‌های با ترکیبات ملایم و طبیعی، بدون عطر و طعم قوی و فاقد مواد محرک استفاده کنید. حتماً نوع </a:t>
            </a:r>
            <a:r>
              <a:rPr lang="en-US" sz="2800" dirty="0">
                <a:solidFill>
                  <a:schemeClr val="tx1"/>
                </a:solidFill>
                <a:cs typeface="B Nazanin" panose="00000400000000000000" pitchFamily="2" charset="-78"/>
              </a:rPr>
              <a:t>SPF </a:t>
            </a:r>
            <a:r>
              <a:rPr lang="fa-IR" sz="2800" dirty="0">
                <a:solidFill>
                  <a:schemeClr val="tx1"/>
                </a:solidFill>
                <a:cs typeface="B Nazanin" panose="00000400000000000000" pitchFamily="2" charset="-78"/>
              </a:rPr>
              <a:t>دار را برای محافظت در برابر آفتاب در نظر بگیرید.</a:t>
            </a:r>
            <a:endParaRPr lang="en-US" sz="2800" dirty="0">
              <a:solidFill>
                <a:schemeClr val="tx1"/>
              </a:solidFill>
              <a:cs typeface="B Nazanin" panose="00000400000000000000" pitchFamily="2" charset="-78"/>
            </a:endParaRPr>
          </a:p>
        </p:txBody>
      </p:sp>
    </p:spTree>
    <p:extLst>
      <p:ext uri="{BB962C8B-B14F-4D97-AF65-F5344CB8AC3E}">
        <p14:creationId xmlns:p14="http://schemas.microsoft.com/office/powerpoint/2010/main" val="41617057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1023582"/>
            <a:ext cx="8911687" cy="881418"/>
          </a:xfrm>
        </p:spPr>
        <p:txBody>
          <a:bodyPr/>
          <a:lstStyle/>
          <a:p>
            <a:pPr algn="r" rtl="1"/>
            <a:r>
              <a:rPr lang="fa-IR" dirty="0">
                <a:solidFill>
                  <a:schemeClr val="tx1"/>
                </a:solidFill>
                <a:cs typeface="B Nazanin" panose="00000400000000000000" pitchFamily="2" charset="-78"/>
              </a:rPr>
              <a:t>آیا لازم است قبل از خواب بالم لب را پاک کنیم؟</a:t>
            </a:r>
            <a:endParaRPr lang="en-US" dirty="0">
              <a:solidFill>
                <a:schemeClr val="tx1"/>
              </a:solidFill>
              <a:cs typeface="B Nazanin" panose="00000400000000000000" pitchFamily="2" charset="-78"/>
            </a:endParaRPr>
          </a:p>
        </p:txBody>
      </p:sp>
      <p:sp>
        <p:nvSpPr>
          <p:cNvPr id="3" name="Content Placeholder 2"/>
          <p:cNvSpPr>
            <a:spLocks noGrp="1"/>
          </p:cNvSpPr>
          <p:nvPr>
            <p:ph idx="1"/>
          </p:nvPr>
        </p:nvSpPr>
        <p:spPr>
          <a:xfrm>
            <a:off x="2589212" y="2743200"/>
            <a:ext cx="8915400" cy="3168021"/>
          </a:xfrm>
        </p:spPr>
        <p:txBody>
          <a:bodyPr>
            <a:normAutofit/>
          </a:bodyPr>
          <a:lstStyle/>
          <a:p>
            <a:pPr marL="0" indent="0" algn="r" rtl="1">
              <a:buNone/>
            </a:pPr>
            <a:r>
              <a:rPr lang="fa-IR" sz="2800" dirty="0">
                <a:solidFill>
                  <a:schemeClr val="tx1"/>
                </a:solidFill>
                <a:cs typeface="B Nazanin" panose="00000400000000000000" pitchFamily="2" charset="-78"/>
              </a:rPr>
              <a:t>خیر، استفاده از بالم لب قبل از خواب بسیار مفید است و به ترمیم لب‌ها در طول شب کمک می‌کند. نیازی به پاک کردن آن نیست، مگر اینکه از بالم لب رنگی استفاده کرده باشید و بخواهید از رنگی شدن بالش جلوگیری کنید.</a:t>
            </a:r>
            <a:endParaRPr lang="en-US" sz="2800" dirty="0">
              <a:solidFill>
                <a:schemeClr val="tx1"/>
              </a:solidFill>
              <a:cs typeface="B Nazanin" panose="00000400000000000000" pitchFamily="2" charset="-78"/>
            </a:endParaRPr>
          </a:p>
        </p:txBody>
      </p:sp>
    </p:spTree>
    <p:extLst>
      <p:ext uri="{BB962C8B-B14F-4D97-AF65-F5344CB8AC3E}">
        <p14:creationId xmlns:p14="http://schemas.microsoft.com/office/powerpoint/2010/main" val="36440248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931735"/>
          </a:xfrm>
        </p:spPr>
        <p:txBody>
          <a:bodyPr/>
          <a:lstStyle/>
          <a:p>
            <a:pPr algn="r" rtl="1"/>
            <a:r>
              <a:rPr lang="fa-IR" dirty="0" smtClean="0">
                <a:solidFill>
                  <a:schemeClr val="tx1"/>
                </a:solidFill>
                <a:cs typeface="B Nazanin" panose="00000400000000000000" pitchFamily="2" charset="-78"/>
              </a:rPr>
              <a:t>نتیجه گیری</a:t>
            </a:r>
            <a:endParaRPr lang="en-US" dirty="0">
              <a:solidFill>
                <a:schemeClr val="tx1"/>
              </a:solidFill>
              <a:cs typeface="B Nazanin" panose="00000400000000000000" pitchFamily="2" charset="-78"/>
            </a:endParaRPr>
          </a:p>
        </p:txBody>
      </p:sp>
      <p:sp>
        <p:nvSpPr>
          <p:cNvPr id="3" name="Content Placeholder 2"/>
          <p:cNvSpPr>
            <a:spLocks noGrp="1"/>
          </p:cNvSpPr>
          <p:nvPr>
            <p:ph idx="1"/>
          </p:nvPr>
        </p:nvSpPr>
        <p:spPr>
          <a:xfrm>
            <a:off x="2589212" y="2169994"/>
            <a:ext cx="8915400" cy="3741228"/>
          </a:xfrm>
        </p:spPr>
        <p:txBody>
          <a:bodyPr>
            <a:normAutofit/>
          </a:bodyPr>
          <a:lstStyle/>
          <a:p>
            <a:pPr marL="0" indent="0" algn="r" rtl="1">
              <a:buNone/>
            </a:pPr>
            <a:r>
              <a:rPr lang="fa-IR" sz="2800" dirty="0">
                <a:solidFill>
                  <a:schemeClr val="tx1"/>
                </a:solidFill>
                <a:cs typeface="B Nazanin" panose="00000400000000000000" pitchFamily="2" charset="-78"/>
              </a:rPr>
              <a:t>بالم لب با ایجاد یک سد محافظ، رطوبت را حفظ کرده، از خشکی و ترک خوردگی جلوگیری می‌کند و لب‌ها را نرم و لطیف نگه می‌دارد. انواع مختلف آن، از جمله مدل‌های درمانی، ضدآفتاب، رنگی و طبیعی، امکان انتخاب گزینه‌ای متناسب با هر نیاز و سلیقه‌ای را فراهم می‌آورند. استفاده منظم از بالم لب، به ویژه انواع حاوی </a:t>
            </a:r>
            <a:r>
              <a:rPr lang="en-US" sz="2800" dirty="0">
                <a:solidFill>
                  <a:schemeClr val="tx1"/>
                </a:solidFill>
                <a:cs typeface="B Nazanin" panose="00000400000000000000" pitchFamily="2" charset="-78"/>
              </a:rPr>
              <a:t>SPF، </a:t>
            </a:r>
            <a:r>
              <a:rPr lang="fa-IR" sz="2800" dirty="0">
                <a:solidFill>
                  <a:schemeClr val="tx1"/>
                </a:solidFill>
                <a:cs typeface="B Nazanin" panose="00000400000000000000" pitchFamily="2" charset="-78"/>
              </a:rPr>
              <a:t>نه تنها ظاهر فعلی لب‌ها را بهبود می‌بخشد، بلکه از آسیب‌های بلندمدت مانند پیری زودرس و تیرگی ناشی از آفتاب نیز پیشگیری می‌کند.</a:t>
            </a:r>
            <a:endParaRPr lang="en-US" sz="2800" dirty="0">
              <a:solidFill>
                <a:schemeClr val="tx1"/>
              </a:solidFill>
              <a:cs typeface="B Nazanin" panose="00000400000000000000" pitchFamily="2" charset="-78"/>
            </a:endParaRPr>
          </a:p>
        </p:txBody>
      </p:sp>
    </p:spTree>
    <p:extLst>
      <p:ext uri="{BB962C8B-B14F-4D97-AF65-F5344CB8AC3E}">
        <p14:creationId xmlns:p14="http://schemas.microsoft.com/office/powerpoint/2010/main" val="13447439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904439"/>
          </a:xfrm>
        </p:spPr>
        <p:txBody>
          <a:bodyPr/>
          <a:lstStyle/>
          <a:p>
            <a:pPr algn="r" rtl="1"/>
            <a:r>
              <a:rPr lang="fa-IR" dirty="0" smtClean="0">
                <a:solidFill>
                  <a:schemeClr val="tx1"/>
                </a:solidFill>
                <a:cs typeface="B Nazanin" panose="00000400000000000000" pitchFamily="2" charset="-78"/>
              </a:rPr>
              <a:t>منابع</a:t>
            </a:r>
            <a:endParaRPr lang="en-US" dirty="0">
              <a:solidFill>
                <a:schemeClr val="tx1"/>
              </a:solidFill>
              <a:cs typeface="B Nazanin" panose="00000400000000000000" pitchFamily="2" charset="-78"/>
            </a:endParaRPr>
          </a:p>
        </p:txBody>
      </p:sp>
      <p:sp>
        <p:nvSpPr>
          <p:cNvPr id="3" name="Content Placeholder 2"/>
          <p:cNvSpPr>
            <a:spLocks noGrp="1"/>
          </p:cNvSpPr>
          <p:nvPr>
            <p:ph idx="1"/>
          </p:nvPr>
        </p:nvSpPr>
        <p:spPr>
          <a:xfrm>
            <a:off x="2442949" y="1528549"/>
            <a:ext cx="9061663" cy="5022376"/>
          </a:xfrm>
        </p:spPr>
        <p:txBody>
          <a:bodyPr>
            <a:normAutofit/>
          </a:bodyPr>
          <a:lstStyle/>
          <a:p>
            <a:pPr marL="0" indent="0">
              <a:buNone/>
            </a:pPr>
            <a:r>
              <a:rPr lang="en-US" sz="1400" dirty="0">
                <a:solidFill>
                  <a:schemeClr val="tx1"/>
                </a:solidFill>
              </a:rPr>
              <a:t>1. </a:t>
            </a:r>
            <a:r>
              <a:rPr lang="en-US" sz="1400" dirty="0" err="1">
                <a:solidFill>
                  <a:schemeClr val="tx1"/>
                </a:solidFill>
              </a:rPr>
              <a:t>Aulton</a:t>
            </a:r>
            <a:r>
              <a:rPr lang="en-US" sz="1400" dirty="0">
                <a:solidFill>
                  <a:schemeClr val="tx1"/>
                </a:solidFill>
              </a:rPr>
              <a:t> ME, Taylor KMG. </a:t>
            </a:r>
            <a:r>
              <a:rPr lang="en-US" sz="1400" dirty="0" err="1">
                <a:solidFill>
                  <a:schemeClr val="tx1"/>
                </a:solidFill>
              </a:rPr>
              <a:t>Aulton’s</a:t>
            </a:r>
            <a:r>
              <a:rPr lang="en-US" sz="1400" dirty="0">
                <a:solidFill>
                  <a:schemeClr val="tx1"/>
                </a:solidFill>
              </a:rPr>
              <a:t> Pharmaceutics: The Design and Manufacture of Medicines. 6th ed. Elsevier; 2022.</a:t>
            </a:r>
          </a:p>
          <a:p>
            <a:pPr marL="0" indent="0">
              <a:buNone/>
            </a:pPr>
            <a:r>
              <a:rPr lang="en-US" sz="1400" dirty="0">
                <a:solidFill>
                  <a:schemeClr val="tx1"/>
                </a:solidFill>
              </a:rPr>
              <a:t>2. Allen LV. Remington: The Science and Practice of Pharmacy. 23rd ed. Pharmaceutical Press; 2020.</a:t>
            </a:r>
          </a:p>
          <a:p>
            <a:pPr marL="0" indent="0">
              <a:buNone/>
            </a:pPr>
            <a:r>
              <a:rPr lang="en-US" sz="1400" dirty="0">
                <a:solidFill>
                  <a:schemeClr val="tx1"/>
                </a:solidFill>
              </a:rPr>
              <a:t>3. </a:t>
            </a:r>
            <a:r>
              <a:rPr lang="en-US" sz="1400" dirty="0" err="1">
                <a:solidFill>
                  <a:schemeClr val="tx1"/>
                </a:solidFill>
              </a:rPr>
              <a:t>Barel</a:t>
            </a:r>
            <a:r>
              <a:rPr lang="en-US" sz="1400" dirty="0">
                <a:solidFill>
                  <a:schemeClr val="tx1"/>
                </a:solidFill>
              </a:rPr>
              <a:t> AO, </a:t>
            </a:r>
            <a:r>
              <a:rPr lang="en-US" sz="1400" dirty="0" err="1">
                <a:solidFill>
                  <a:schemeClr val="tx1"/>
                </a:solidFill>
              </a:rPr>
              <a:t>Paye</a:t>
            </a:r>
            <a:r>
              <a:rPr lang="en-US" sz="1400" dirty="0">
                <a:solidFill>
                  <a:schemeClr val="tx1"/>
                </a:solidFill>
              </a:rPr>
              <a:t> M, </a:t>
            </a:r>
            <a:r>
              <a:rPr lang="en-US" sz="1400" dirty="0" err="1">
                <a:solidFill>
                  <a:schemeClr val="tx1"/>
                </a:solidFill>
              </a:rPr>
              <a:t>Maibach</a:t>
            </a:r>
            <a:r>
              <a:rPr lang="en-US" sz="1400" dirty="0">
                <a:solidFill>
                  <a:schemeClr val="tx1"/>
                </a:solidFill>
              </a:rPr>
              <a:t> HI. Handbook of Cosmetic Science and Technology. 4th ed. CRC Press; 2014.</a:t>
            </a:r>
          </a:p>
          <a:p>
            <a:pPr marL="0" indent="0">
              <a:buNone/>
            </a:pPr>
            <a:r>
              <a:rPr lang="en-US" sz="1400" dirty="0">
                <a:solidFill>
                  <a:schemeClr val="tx1"/>
                </a:solidFill>
              </a:rPr>
              <a:t>4. </a:t>
            </a:r>
            <a:r>
              <a:rPr lang="en-US" sz="1400" dirty="0" err="1">
                <a:solidFill>
                  <a:schemeClr val="tx1"/>
                </a:solidFill>
              </a:rPr>
              <a:t>Draelos</a:t>
            </a:r>
            <a:r>
              <a:rPr lang="en-US" sz="1400" dirty="0">
                <a:solidFill>
                  <a:schemeClr val="tx1"/>
                </a:solidFill>
              </a:rPr>
              <a:t> ZD. Cosmetic Dermatology: Products and Procedures. 3rd ed. Wiley-Blackwell; 2015.</a:t>
            </a:r>
          </a:p>
          <a:p>
            <a:pPr marL="0" indent="0">
              <a:buNone/>
            </a:pPr>
            <a:r>
              <a:rPr lang="en-US" sz="1400" dirty="0">
                <a:solidFill>
                  <a:schemeClr val="tx1"/>
                </a:solidFill>
              </a:rPr>
              <a:t>5. Rawlings AV, Harding CR. </a:t>
            </a:r>
            <a:r>
              <a:rPr lang="en-US" sz="1400" dirty="0" err="1">
                <a:solidFill>
                  <a:schemeClr val="tx1"/>
                </a:solidFill>
              </a:rPr>
              <a:t>Moisturization</a:t>
            </a:r>
            <a:r>
              <a:rPr lang="en-US" sz="1400" dirty="0">
                <a:solidFill>
                  <a:schemeClr val="tx1"/>
                </a:solidFill>
              </a:rPr>
              <a:t> and skin barrier function. Dermatologic Therapy. 2004;17(S1):43-48.</a:t>
            </a:r>
          </a:p>
          <a:p>
            <a:pPr marL="0" indent="0">
              <a:buNone/>
            </a:pPr>
            <a:r>
              <a:rPr lang="en-US" sz="1400" dirty="0">
                <a:solidFill>
                  <a:schemeClr val="tx1"/>
                </a:solidFill>
              </a:rPr>
              <a:t>6. </a:t>
            </a:r>
            <a:r>
              <a:rPr lang="en-US" sz="1400" dirty="0" err="1">
                <a:solidFill>
                  <a:schemeClr val="tx1"/>
                </a:solidFill>
              </a:rPr>
              <a:t>Bouwstra</a:t>
            </a:r>
            <a:r>
              <a:rPr lang="en-US" sz="1400" dirty="0">
                <a:solidFill>
                  <a:schemeClr val="tx1"/>
                </a:solidFill>
              </a:rPr>
              <a:t> JA, </a:t>
            </a:r>
            <a:r>
              <a:rPr lang="en-US" sz="1400" dirty="0" err="1">
                <a:solidFill>
                  <a:schemeClr val="tx1"/>
                </a:solidFill>
              </a:rPr>
              <a:t>Ponec</a:t>
            </a:r>
            <a:r>
              <a:rPr lang="en-US" sz="1400" dirty="0">
                <a:solidFill>
                  <a:schemeClr val="tx1"/>
                </a:solidFill>
              </a:rPr>
              <a:t> M. The skin barrier in healthy and diseased state. </a:t>
            </a:r>
            <a:r>
              <a:rPr lang="en-US" sz="1400" dirty="0" err="1">
                <a:solidFill>
                  <a:schemeClr val="tx1"/>
                </a:solidFill>
              </a:rPr>
              <a:t>Biochim</a:t>
            </a:r>
            <a:r>
              <a:rPr lang="en-US" sz="1400" dirty="0">
                <a:solidFill>
                  <a:schemeClr val="tx1"/>
                </a:solidFill>
              </a:rPr>
              <a:t> </a:t>
            </a:r>
            <a:r>
              <a:rPr lang="en-US" sz="1400" dirty="0" err="1">
                <a:solidFill>
                  <a:schemeClr val="tx1"/>
                </a:solidFill>
              </a:rPr>
              <a:t>Biophys</a:t>
            </a:r>
            <a:r>
              <a:rPr lang="en-US" sz="1400" dirty="0">
                <a:solidFill>
                  <a:schemeClr val="tx1"/>
                </a:solidFill>
              </a:rPr>
              <a:t> </a:t>
            </a:r>
            <a:r>
              <a:rPr lang="en-US" sz="1400" dirty="0" err="1">
                <a:solidFill>
                  <a:schemeClr val="tx1"/>
                </a:solidFill>
              </a:rPr>
              <a:t>Acta</a:t>
            </a:r>
            <a:r>
              <a:rPr lang="en-US" sz="1400" dirty="0">
                <a:solidFill>
                  <a:schemeClr val="tx1"/>
                </a:solidFill>
              </a:rPr>
              <a:t>. 2006;1758(12):2080-2095.</a:t>
            </a:r>
          </a:p>
          <a:p>
            <a:pPr marL="0" indent="0">
              <a:buNone/>
            </a:pPr>
            <a:r>
              <a:rPr lang="en-US" sz="1400" dirty="0">
                <a:solidFill>
                  <a:schemeClr val="tx1"/>
                </a:solidFill>
              </a:rPr>
              <a:t>7. </a:t>
            </a:r>
            <a:r>
              <a:rPr lang="en-US" sz="1400" dirty="0" err="1">
                <a:solidFill>
                  <a:schemeClr val="tx1"/>
                </a:solidFill>
              </a:rPr>
              <a:t>Lodén</a:t>
            </a:r>
            <a:r>
              <a:rPr lang="en-US" sz="1400" dirty="0">
                <a:solidFill>
                  <a:schemeClr val="tx1"/>
                </a:solidFill>
              </a:rPr>
              <a:t> M. The clinical benefit of moisturizers. J </a:t>
            </a:r>
            <a:r>
              <a:rPr lang="en-US" sz="1400" dirty="0" err="1">
                <a:solidFill>
                  <a:schemeClr val="tx1"/>
                </a:solidFill>
              </a:rPr>
              <a:t>Eur</a:t>
            </a:r>
            <a:r>
              <a:rPr lang="en-US" sz="1400" dirty="0">
                <a:solidFill>
                  <a:schemeClr val="tx1"/>
                </a:solidFill>
              </a:rPr>
              <a:t> </a:t>
            </a:r>
            <a:r>
              <a:rPr lang="en-US" sz="1400" dirty="0" err="1">
                <a:solidFill>
                  <a:schemeClr val="tx1"/>
                </a:solidFill>
              </a:rPr>
              <a:t>Acad</a:t>
            </a:r>
            <a:r>
              <a:rPr lang="en-US" sz="1400" dirty="0">
                <a:solidFill>
                  <a:schemeClr val="tx1"/>
                </a:solidFill>
              </a:rPr>
              <a:t> </a:t>
            </a:r>
            <a:r>
              <a:rPr lang="en-US" sz="1400" dirty="0" err="1">
                <a:solidFill>
                  <a:schemeClr val="tx1"/>
                </a:solidFill>
              </a:rPr>
              <a:t>Dermatol</a:t>
            </a:r>
            <a:r>
              <a:rPr lang="en-US" sz="1400" dirty="0">
                <a:solidFill>
                  <a:schemeClr val="tx1"/>
                </a:solidFill>
              </a:rPr>
              <a:t> </a:t>
            </a:r>
            <a:r>
              <a:rPr lang="en-US" sz="1400" dirty="0" err="1">
                <a:solidFill>
                  <a:schemeClr val="tx1"/>
                </a:solidFill>
              </a:rPr>
              <a:t>Venereol</a:t>
            </a:r>
            <a:r>
              <a:rPr lang="en-US" sz="1400" dirty="0">
                <a:solidFill>
                  <a:schemeClr val="tx1"/>
                </a:solidFill>
              </a:rPr>
              <a:t>. 2005;19(6):672-688.</a:t>
            </a:r>
          </a:p>
          <a:p>
            <a:pPr marL="0" indent="0">
              <a:buNone/>
            </a:pPr>
            <a:r>
              <a:rPr lang="en-US" sz="1400" dirty="0">
                <a:solidFill>
                  <a:schemeClr val="tx1"/>
                </a:solidFill>
              </a:rPr>
              <a:t>8. </a:t>
            </a:r>
            <a:r>
              <a:rPr lang="en-US" sz="1400" dirty="0" err="1">
                <a:solidFill>
                  <a:schemeClr val="tx1"/>
                </a:solidFill>
              </a:rPr>
              <a:t>Fluhr</a:t>
            </a:r>
            <a:r>
              <a:rPr lang="en-US" sz="1400" dirty="0">
                <a:solidFill>
                  <a:schemeClr val="tx1"/>
                </a:solidFill>
              </a:rPr>
              <a:t> JW, Feingold KR, Elias PM. </a:t>
            </a:r>
            <a:r>
              <a:rPr lang="en-US" sz="1400" dirty="0" err="1">
                <a:solidFill>
                  <a:schemeClr val="tx1"/>
                </a:solidFill>
              </a:rPr>
              <a:t>Transepidermal</a:t>
            </a:r>
            <a:r>
              <a:rPr lang="en-US" sz="1400" dirty="0">
                <a:solidFill>
                  <a:schemeClr val="tx1"/>
                </a:solidFill>
              </a:rPr>
              <a:t> water loss reflects permeability barrier status. </a:t>
            </a:r>
            <a:r>
              <a:rPr lang="en-US" sz="1400" dirty="0" err="1">
                <a:solidFill>
                  <a:schemeClr val="tx1"/>
                </a:solidFill>
              </a:rPr>
              <a:t>Clin</a:t>
            </a:r>
            <a:r>
              <a:rPr lang="en-US" sz="1400" dirty="0">
                <a:solidFill>
                  <a:schemeClr val="tx1"/>
                </a:solidFill>
              </a:rPr>
              <a:t> </a:t>
            </a:r>
            <a:r>
              <a:rPr lang="en-US" sz="1400" dirty="0" err="1">
                <a:solidFill>
                  <a:schemeClr val="tx1"/>
                </a:solidFill>
              </a:rPr>
              <a:t>Dermatol</a:t>
            </a:r>
            <a:r>
              <a:rPr lang="en-US" sz="1400" dirty="0">
                <a:solidFill>
                  <a:schemeClr val="tx1"/>
                </a:solidFill>
              </a:rPr>
              <a:t>. 2006;24(2):81-86.</a:t>
            </a:r>
          </a:p>
          <a:p>
            <a:pPr marL="0" indent="0">
              <a:buNone/>
            </a:pPr>
            <a:r>
              <a:rPr lang="en-US" sz="1400" dirty="0">
                <a:solidFill>
                  <a:schemeClr val="tx1"/>
                </a:solidFill>
              </a:rPr>
              <a:t>9. </a:t>
            </a:r>
            <a:r>
              <a:rPr lang="en-US" sz="1400" dirty="0" err="1">
                <a:solidFill>
                  <a:schemeClr val="tx1"/>
                </a:solidFill>
              </a:rPr>
              <a:t>Draelos</a:t>
            </a:r>
            <a:r>
              <a:rPr lang="en-US" sz="1400" dirty="0">
                <a:solidFill>
                  <a:schemeClr val="tx1"/>
                </a:solidFill>
              </a:rPr>
              <a:t> ZD. Cosmetic formulations and topical delivery systems. J </a:t>
            </a:r>
            <a:r>
              <a:rPr lang="en-US" sz="1400" dirty="0" err="1">
                <a:solidFill>
                  <a:schemeClr val="tx1"/>
                </a:solidFill>
              </a:rPr>
              <a:t>Cosmet</a:t>
            </a:r>
            <a:r>
              <a:rPr lang="en-US" sz="1400" dirty="0">
                <a:solidFill>
                  <a:schemeClr val="tx1"/>
                </a:solidFill>
              </a:rPr>
              <a:t> </a:t>
            </a:r>
            <a:r>
              <a:rPr lang="en-US" sz="1400" dirty="0" err="1">
                <a:solidFill>
                  <a:schemeClr val="tx1"/>
                </a:solidFill>
              </a:rPr>
              <a:t>Dermatol</a:t>
            </a:r>
            <a:r>
              <a:rPr lang="en-US" sz="1400" dirty="0">
                <a:solidFill>
                  <a:schemeClr val="tx1"/>
                </a:solidFill>
              </a:rPr>
              <a:t>. 2018.</a:t>
            </a:r>
          </a:p>
          <a:p>
            <a:pPr marL="0" indent="0">
              <a:buNone/>
            </a:pPr>
            <a:r>
              <a:rPr lang="en-US" sz="1400" dirty="0">
                <a:solidFill>
                  <a:schemeClr val="tx1"/>
                </a:solidFill>
              </a:rPr>
              <a:t>10. U.S. Food and Drug Administration. Sunscreen Drug Products for Over-the-Counter Human Use. FDA guidance.</a:t>
            </a:r>
          </a:p>
          <a:p>
            <a:pPr marL="0" indent="0">
              <a:buNone/>
            </a:pPr>
            <a:endParaRPr lang="en-US" sz="1400" dirty="0">
              <a:solidFill>
                <a:schemeClr val="tx1"/>
              </a:solidFill>
            </a:endParaRPr>
          </a:p>
        </p:txBody>
      </p:sp>
    </p:spTree>
    <p:extLst>
      <p:ext uri="{BB962C8B-B14F-4D97-AF65-F5344CB8AC3E}">
        <p14:creationId xmlns:p14="http://schemas.microsoft.com/office/powerpoint/2010/main" val="2119613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89361" y="656396"/>
            <a:ext cx="5404514" cy="5404514"/>
          </a:xfrm>
        </p:spPr>
      </p:pic>
    </p:spTree>
    <p:extLst>
      <p:ext uri="{BB962C8B-B14F-4D97-AF65-F5344CB8AC3E}">
        <p14:creationId xmlns:p14="http://schemas.microsoft.com/office/powerpoint/2010/main" val="5458541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928048"/>
            <a:ext cx="8911687" cy="955343"/>
          </a:xfrm>
        </p:spPr>
        <p:txBody>
          <a:bodyPr>
            <a:normAutofit/>
          </a:bodyPr>
          <a:lstStyle/>
          <a:p>
            <a:pPr algn="r"/>
            <a:r>
              <a:rPr lang="fa-IR" sz="4800" dirty="0" smtClean="0">
                <a:solidFill>
                  <a:schemeClr val="tx1"/>
                </a:solidFill>
                <a:cs typeface="B Nazanin" panose="00000400000000000000" pitchFamily="2" charset="-78"/>
              </a:rPr>
              <a:t>مقدمه:</a:t>
            </a:r>
            <a:endParaRPr lang="en-US" sz="4800" dirty="0">
              <a:solidFill>
                <a:schemeClr val="tx1"/>
              </a:solidFill>
              <a:cs typeface="B Nazanin" panose="00000400000000000000" pitchFamily="2" charset="-78"/>
            </a:endParaRPr>
          </a:p>
        </p:txBody>
      </p:sp>
      <p:sp>
        <p:nvSpPr>
          <p:cNvPr id="3" name="Content Placeholder 2"/>
          <p:cNvSpPr>
            <a:spLocks noGrp="1"/>
          </p:cNvSpPr>
          <p:nvPr>
            <p:ph idx="1"/>
          </p:nvPr>
        </p:nvSpPr>
        <p:spPr>
          <a:xfrm>
            <a:off x="2589212" y="2797790"/>
            <a:ext cx="8915400" cy="3113431"/>
          </a:xfrm>
        </p:spPr>
        <p:txBody>
          <a:bodyPr>
            <a:normAutofit/>
          </a:bodyPr>
          <a:lstStyle/>
          <a:p>
            <a:pPr marL="0" indent="0" algn="r" rtl="1">
              <a:buNone/>
            </a:pPr>
            <a:r>
              <a:rPr lang="fa-IR" sz="2800" dirty="0">
                <a:solidFill>
                  <a:schemeClr val="tx1"/>
                </a:solidFill>
                <a:cs typeface="B Nazanin" panose="00000400000000000000" pitchFamily="2" charset="-78"/>
              </a:rPr>
              <a:t>لب‌ها، بخش حساس و ظریفی از صورت هستند که به دلیل عدم وجود غدد عرقی، مستعد خشکی، ترک خوردگی و آسیب‌های مختلف هستند. بالم لب، محصولی مراقبتی است که با مرطوب نگه داشتن و محافظت از لب‌ها، به حفظ سلامتی و زیبایی آن‌ها کمک می‌کند</a:t>
            </a:r>
            <a:r>
              <a:rPr lang="fa-IR" sz="2800" dirty="0" smtClean="0">
                <a:solidFill>
                  <a:schemeClr val="tx1"/>
                </a:solidFill>
                <a:cs typeface="B Nazanin" panose="00000400000000000000" pitchFamily="2" charset="-78"/>
              </a:rPr>
              <a:t>.</a:t>
            </a:r>
          </a:p>
          <a:p>
            <a:pPr marL="0" indent="0" algn="r" rtl="1">
              <a:buNone/>
            </a:pPr>
            <a:endParaRPr lang="en-US" sz="28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25362686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959030"/>
          </a:xfrm>
        </p:spPr>
        <p:txBody>
          <a:bodyPr/>
          <a:lstStyle/>
          <a:p>
            <a:pPr algn="r" rtl="1"/>
            <a:r>
              <a:rPr lang="fa-IR" dirty="0" smtClean="0">
                <a:solidFill>
                  <a:schemeClr val="tx1"/>
                </a:solidFill>
                <a:cs typeface="B Nazanin" panose="00000400000000000000" pitchFamily="2" charset="-78"/>
              </a:rPr>
              <a:t>تعریف کلی:</a:t>
            </a:r>
            <a:endParaRPr lang="en-US" dirty="0">
              <a:solidFill>
                <a:schemeClr val="tx1"/>
              </a:solidFill>
              <a:cs typeface="B Nazanin" panose="00000400000000000000" pitchFamily="2" charset="-78"/>
            </a:endParaRPr>
          </a:p>
        </p:txBody>
      </p:sp>
      <p:sp>
        <p:nvSpPr>
          <p:cNvPr id="3" name="Content Placeholder 2"/>
          <p:cNvSpPr>
            <a:spLocks noGrp="1"/>
          </p:cNvSpPr>
          <p:nvPr>
            <p:ph idx="1"/>
          </p:nvPr>
        </p:nvSpPr>
        <p:spPr/>
        <p:txBody>
          <a:bodyPr>
            <a:normAutofit/>
          </a:bodyPr>
          <a:lstStyle/>
          <a:p>
            <a:pPr marL="0" indent="0" algn="r" rtl="1">
              <a:buNone/>
            </a:pPr>
            <a:r>
              <a:rPr lang="fa-IR" sz="2800" dirty="0">
                <a:solidFill>
                  <a:schemeClr val="tx1"/>
                </a:solidFill>
                <a:cs typeface="B Nazanin" panose="00000400000000000000" pitchFamily="2" charset="-78"/>
              </a:rPr>
              <a:t>بالم لب نوعی </a:t>
            </a:r>
            <a:r>
              <a:rPr lang="fa-IR" sz="2800" b="1" dirty="0">
                <a:solidFill>
                  <a:schemeClr val="tx1"/>
                </a:solidFill>
                <a:cs typeface="B Nazanin" panose="00000400000000000000" pitchFamily="2" charset="-78"/>
              </a:rPr>
              <a:t>موم</a:t>
            </a:r>
            <a:r>
              <a:rPr lang="fa-IR" sz="2800" dirty="0">
                <a:solidFill>
                  <a:schemeClr val="tx1"/>
                </a:solidFill>
                <a:cs typeface="B Nazanin" panose="00000400000000000000" pitchFamily="2" charset="-78"/>
              </a:rPr>
              <a:t> یا </a:t>
            </a:r>
            <a:r>
              <a:rPr lang="fa-IR" sz="2800" b="1" dirty="0">
                <a:solidFill>
                  <a:schemeClr val="tx1"/>
                </a:solidFill>
                <a:cs typeface="B Nazanin" panose="00000400000000000000" pitchFamily="2" charset="-78"/>
              </a:rPr>
              <a:t>پماد</a:t>
            </a:r>
            <a:r>
              <a:rPr lang="fa-IR" sz="2800" dirty="0">
                <a:solidFill>
                  <a:schemeClr val="tx1"/>
                </a:solidFill>
                <a:cs typeface="B Nazanin" panose="00000400000000000000" pitchFamily="2" charset="-78"/>
              </a:rPr>
              <a:t> است که با وجود ترکیبات نرم‌کننده و مرطوب‌کننده باعث لطافت و آبرسانی لب‌ها می‌شود. بالم لب‌ها با چربی کنترل شده مانع از ایجاد احساس سنگینی و چسبندگی در لب شده و از طرفی از خشکی و ترک خوردن آن نیز جلوگیری می‌کنند. بالم لب اغلب شامل موم زنبور عسل یا موم نخل، کافور، استیل الکل، لانولین، پارافین  و سایر مواد است. برخی از انواع آن حاوی رنگ، طعم، عطر، فنل، اسید سالیسیلیک و ضدآفتاب هستند. </a:t>
            </a:r>
            <a:endParaRPr lang="en-US" sz="2800" dirty="0">
              <a:solidFill>
                <a:schemeClr val="tx1"/>
              </a:solidFill>
              <a:cs typeface="B Nazanin" panose="00000400000000000000" pitchFamily="2" charset="-78"/>
            </a:endParaRPr>
          </a:p>
        </p:txBody>
      </p:sp>
    </p:spTree>
    <p:extLst>
      <p:ext uri="{BB962C8B-B14F-4D97-AF65-F5344CB8AC3E}">
        <p14:creationId xmlns:p14="http://schemas.microsoft.com/office/powerpoint/2010/main" val="36132592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99723"/>
          </a:xfrm>
        </p:spPr>
        <p:txBody>
          <a:bodyPr/>
          <a:lstStyle/>
          <a:p>
            <a:pPr algn="r" rtl="1"/>
            <a:r>
              <a:rPr lang="fa-IR" dirty="0">
                <a:solidFill>
                  <a:schemeClr val="tx1"/>
                </a:solidFill>
                <a:cs typeface="B Nazanin" panose="00000400000000000000" pitchFamily="2" charset="-78"/>
              </a:rPr>
              <a:t>کاربرد و فواید بالم‌لب چیست؟</a:t>
            </a:r>
            <a:endParaRPr lang="en-US" dirty="0">
              <a:solidFill>
                <a:schemeClr val="tx1"/>
              </a:solidFill>
              <a:cs typeface="B Nazanin" panose="00000400000000000000" pitchFamily="2" charset="-78"/>
            </a:endParaRPr>
          </a:p>
        </p:txBody>
      </p:sp>
      <p:sp>
        <p:nvSpPr>
          <p:cNvPr id="3" name="Content Placeholder 2"/>
          <p:cNvSpPr>
            <a:spLocks noGrp="1"/>
          </p:cNvSpPr>
          <p:nvPr>
            <p:ph idx="1"/>
          </p:nvPr>
        </p:nvSpPr>
        <p:spPr>
          <a:xfrm>
            <a:off x="2589212" y="1787857"/>
            <a:ext cx="8915400" cy="4558352"/>
          </a:xfrm>
        </p:spPr>
        <p:txBody>
          <a:bodyPr/>
          <a:lstStyle/>
          <a:p>
            <a:pPr marL="0" indent="0" algn="r" rtl="1">
              <a:buNone/>
            </a:pPr>
            <a:r>
              <a:rPr lang="fa-IR" sz="2800" dirty="0">
                <a:solidFill>
                  <a:schemeClr val="tx1"/>
                </a:solidFill>
                <a:cs typeface="B Nazanin" panose="00000400000000000000" pitchFamily="2" charset="-78"/>
              </a:rPr>
              <a:t>•</a:t>
            </a:r>
            <a:r>
              <a:rPr lang="fa-IR" dirty="0"/>
              <a:t>	</a:t>
            </a:r>
            <a:r>
              <a:rPr lang="fa-IR" sz="2800" dirty="0">
                <a:solidFill>
                  <a:schemeClr val="tx1"/>
                </a:solidFill>
                <a:cs typeface="B Nazanin" panose="00000400000000000000" pitchFamily="2" charset="-78"/>
              </a:rPr>
              <a:t>مرطوب کردن </a:t>
            </a:r>
            <a:r>
              <a:rPr lang="fa-IR" sz="2800" dirty="0" smtClean="0">
                <a:solidFill>
                  <a:schemeClr val="tx1"/>
                </a:solidFill>
                <a:cs typeface="B Nazanin" panose="00000400000000000000" pitchFamily="2" charset="-78"/>
              </a:rPr>
              <a:t>لب‌ها</a:t>
            </a:r>
          </a:p>
          <a:p>
            <a:pPr marL="0" indent="0" algn="r" rtl="1">
              <a:buNone/>
            </a:pPr>
            <a:r>
              <a:rPr lang="fa-IR" sz="2800" dirty="0">
                <a:solidFill>
                  <a:schemeClr val="tx1"/>
                </a:solidFill>
                <a:cs typeface="B Nazanin" panose="00000400000000000000" pitchFamily="2" charset="-78"/>
              </a:rPr>
              <a:t>•	درمان ترک خوردگی </a:t>
            </a:r>
            <a:r>
              <a:rPr lang="fa-IR" sz="2800" dirty="0" smtClean="0">
                <a:solidFill>
                  <a:schemeClr val="tx1"/>
                </a:solidFill>
                <a:cs typeface="B Nazanin" panose="00000400000000000000" pitchFamily="2" charset="-78"/>
              </a:rPr>
              <a:t>لب‌ها</a:t>
            </a:r>
          </a:p>
          <a:p>
            <a:pPr marL="0" indent="0" algn="r" rtl="1">
              <a:buNone/>
            </a:pPr>
            <a:r>
              <a:rPr lang="fa-IR" sz="2800" dirty="0">
                <a:solidFill>
                  <a:schemeClr val="tx1"/>
                </a:solidFill>
                <a:cs typeface="B Nazanin" panose="00000400000000000000" pitchFamily="2" charset="-78"/>
              </a:rPr>
              <a:t>•	محافظت از لب‌ها در برابر </a:t>
            </a:r>
            <a:r>
              <a:rPr lang="fa-IR" sz="2800" dirty="0" smtClean="0">
                <a:solidFill>
                  <a:schemeClr val="tx1"/>
                </a:solidFill>
                <a:cs typeface="B Nazanin" panose="00000400000000000000" pitchFamily="2" charset="-78"/>
              </a:rPr>
              <a:t>آفتاب</a:t>
            </a:r>
          </a:p>
          <a:p>
            <a:pPr marL="0" indent="0" algn="r" rtl="1">
              <a:buNone/>
            </a:pPr>
            <a:r>
              <a:rPr lang="fa-IR" sz="2800" dirty="0">
                <a:solidFill>
                  <a:schemeClr val="tx1"/>
                </a:solidFill>
                <a:cs typeface="B Nazanin" panose="00000400000000000000" pitchFamily="2" charset="-78"/>
              </a:rPr>
              <a:t>•	لایه برداری از </a:t>
            </a:r>
            <a:r>
              <a:rPr lang="fa-IR" sz="2800" dirty="0" smtClean="0">
                <a:solidFill>
                  <a:schemeClr val="tx1"/>
                </a:solidFill>
                <a:cs typeface="B Nazanin" panose="00000400000000000000" pitchFamily="2" charset="-78"/>
              </a:rPr>
              <a:t>لب‌ها</a:t>
            </a:r>
          </a:p>
          <a:p>
            <a:pPr marL="0" indent="0" algn="r" rtl="1">
              <a:buNone/>
            </a:pPr>
            <a:r>
              <a:rPr lang="fa-IR" sz="2800" dirty="0">
                <a:solidFill>
                  <a:schemeClr val="tx1"/>
                </a:solidFill>
                <a:cs typeface="B Nazanin" panose="00000400000000000000" pitchFamily="2" charset="-78"/>
              </a:rPr>
              <a:t>•	روشن کردن </a:t>
            </a:r>
            <a:r>
              <a:rPr lang="fa-IR" sz="2800" dirty="0" smtClean="0">
                <a:solidFill>
                  <a:schemeClr val="tx1"/>
                </a:solidFill>
                <a:cs typeface="B Nazanin" panose="00000400000000000000" pitchFamily="2" charset="-78"/>
              </a:rPr>
              <a:t>لب‌ها</a:t>
            </a:r>
          </a:p>
          <a:p>
            <a:pPr marL="0" indent="0" algn="r" rtl="1">
              <a:buNone/>
            </a:pPr>
            <a:r>
              <a:rPr lang="fa-IR" sz="2800" dirty="0">
                <a:solidFill>
                  <a:schemeClr val="tx1"/>
                </a:solidFill>
                <a:cs typeface="B Nazanin" panose="00000400000000000000" pitchFamily="2" charset="-78"/>
              </a:rPr>
              <a:t>•	حفاظت از لب‌ها در برابر آسیب‌های </a:t>
            </a:r>
            <a:r>
              <a:rPr lang="fa-IR" sz="2800" dirty="0" smtClean="0">
                <a:solidFill>
                  <a:schemeClr val="tx1"/>
                </a:solidFill>
                <a:cs typeface="B Nazanin" panose="00000400000000000000" pitchFamily="2" charset="-78"/>
              </a:rPr>
              <a:t>محیطی</a:t>
            </a:r>
          </a:p>
          <a:p>
            <a:pPr marL="0" indent="0" algn="r" rtl="1">
              <a:buNone/>
            </a:pPr>
            <a:r>
              <a:rPr lang="fa-IR" sz="2800" dirty="0">
                <a:solidFill>
                  <a:schemeClr val="tx1"/>
                </a:solidFill>
                <a:cs typeface="B Nazanin" panose="00000400000000000000" pitchFamily="2" charset="-78"/>
              </a:rPr>
              <a:t>•	پرایمر </a:t>
            </a:r>
            <a:r>
              <a:rPr lang="fa-IR" sz="2800" dirty="0" smtClean="0">
                <a:solidFill>
                  <a:schemeClr val="tx1"/>
                </a:solidFill>
                <a:cs typeface="B Nazanin" panose="00000400000000000000" pitchFamily="2" charset="-78"/>
              </a:rPr>
              <a:t>لب</a:t>
            </a:r>
          </a:p>
          <a:p>
            <a:pPr marL="0" indent="0" algn="r" rtl="1">
              <a:buNone/>
            </a:pPr>
            <a:r>
              <a:rPr lang="fa-IR" sz="2800" dirty="0">
                <a:solidFill>
                  <a:schemeClr val="tx1"/>
                </a:solidFill>
                <a:cs typeface="B Nazanin" panose="00000400000000000000" pitchFamily="2" charset="-78"/>
              </a:rPr>
              <a:t>•	طعم و بوی دلپذیر</a:t>
            </a:r>
            <a:endParaRPr lang="fa-IR" sz="2800" dirty="0" smtClean="0">
              <a:solidFill>
                <a:schemeClr val="tx1"/>
              </a:solidFill>
              <a:cs typeface="B Nazanin" panose="00000400000000000000" pitchFamily="2" charset="-78"/>
            </a:endParaRPr>
          </a:p>
          <a:p>
            <a:pPr marL="0" indent="0" algn="r" rtl="1">
              <a:buNone/>
            </a:pPr>
            <a:endParaRPr lang="en-US" sz="2800" dirty="0">
              <a:solidFill>
                <a:schemeClr val="tx1"/>
              </a:solidFill>
              <a:cs typeface="B Nazanin" panose="00000400000000000000" pitchFamily="2" charset="-78"/>
            </a:endParaRPr>
          </a:p>
        </p:txBody>
      </p:sp>
    </p:spTree>
    <p:extLst>
      <p:ext uri="{BB962C8B-B14F-4D97-AF65-F5344CB8AC3E}">
        <p14:creationId xmlns:p14="http://schemas.microsoft.com/office/powerpoint/2010/main" val="15172813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836200"/>
          </a:xfrm>
        </p:spPr>
        <p:txBody>
          <a:bodyPr/>
          <a:lstStyle/>
          <a:p>
            <a:pPr algn="r" rtl="1"/>
            <a:r>
              <a:rPr lang="fa-IR" dirty="0">
                <a:solidFill>
                  <a:schemeClr val="tx1"/>
                </a:solidFill>
                <a:cs typeface="B Nazanin" panose="00000400000000000000" pitchFamily="2" charset="-78"/>
              </a:rPr>
              <a:t>خصوصیات یک بالم‌لب خوب چیست؟</a:t>
            </a:r>
            <a:endParaRPr lang="en-US" dirty="0">
              <a:solidFill>
                <a:schemeClr val="tx1"/>
              </a:solidFill>
              <a:cs typeface="B Nazanin" panose="00000400000000000000" pitchFamily="2" charset="-78"/>
            </a:endParaRPr>
          </a:p>
        </p:txBody>
      </p:sp>
      <p:sp>
        <p:nvSpPr>
          <p:cNvPr id="3" name="Content Placeholder 2"/>
          <p:cNvSpPr>
            <a:spLocks noGrp="1"/>
          </p:cNvSpPr>
          <p:nvPr>
            <p:ph idx="1"/>
          </p:nvPr>
        </p:nvSpPr>
        <p:spPr>
          <a:xfrm>
            <a:off x="2589212" y="2142698"/>
            <a:ext cx="8915400" cy="3768523"/>
          </a:xfrm>
        </p:spPr>
        <p:txBody>
          <a:bodyPr>
            <a:normAutofit/>
          </a:bodyPr>
          <a:lstStyle/>
          <a:p>
            <a:pPr algn="r" rtl="1">
              <a:buFont typeface="Arial" panose="020B0604020202020204" pitchFamily="34" charset="0"/>
              <a:buChar char="•"/>
            </a:pPr>
            <a:r>
              <a:rPr lang="fa-IR" sz="2800" dirty="0" smtClean="0">
                <a:solidFill>
                  <a:schemeClr val="tx1"/>
                </a:solidFill>
                <a:cs typeface="B Nazanin" panose="00000400000000000000" pitchFamily="2" charset="-78"/>
              </a:rPr>
              <a:t>لب‌ها </a:t>
            </a:r>
            <a:r>
              <a:rPr lang="fa-IR" sz="2800" dirty="0">
                <a:solidFill>
                  <a:schemeClr val="tx1"/>
                </a:solidFill>
                <a:cs typeface="B Nazanin" panose="00000400000000000000" pitchFamily="2" charset="-78"/>
              </a:rPr>
              <a:t>را به طور عمیق و طولانی مدت مرطوب کند </a:t>
            </a:r>
            <a:endParaRPr lang="fa-IR" sz="2800" dirty="0" smtClean="0">
              <a:solidFill>
                <a:schemeClr val="tx1"/>
              </a:solidFill>
              <a:cs typeface="B Nazanin" panose="00000400000000000000" pitchFamily="2" charset="-78"/>
            </a:endParaRPr>
          </a:p>
          <a:p>
            <a:pPr algn="r" rtl="1">
              <a:buFont typeface="Arial" panose="020B0604020202020204" pitchFamily="34" charset="0"/>
              <a:buChar char="•"/>
            </a:pPr>
            <a:r>
              <a:rPr lang="fa-IR" sz="2800" dirty="0" smtClean="0">
                <a:solidFill>
                  <a:schemeClr val="tx1"/>
                </a:solidFill>
                <a:cs typeface="B Nazanin" panose="00000400000000000000" pitchFamily="2" charset="-78"/>
              </a:rPr>
              <a:t>از </a:t>
            </a:r>
            <a:r>
              <a:rPr lang="fa-IR" sz="2800" dirty="0">
                <a:solidFill>
                  <a:schemeClr val="tx1"/>
                </a:solidFill>
                <a:cs typeface="B Nazanin" panose="00000400000000000000" pitchFamily="2" charset="-78"/>
              </a:rPr>
              <a:t>خشکی، ترک خوردگی و پوسته پوسته شدن آن‌ها جلوگیری </a:t>
            </a:r>
            <a:r>
              <a:rPr lang="fa-IR" sz="2800" dirty="0" smtClean="0">
                <a:solidFill>
                  <a:schemeClr val="tx1"/>
                </a:solidFill>
                <a:cs typeface="B Nazanin" panose="00000400000000000000" pitchFamily="2" charset="-78"/>
              </a:rPr>
              <a:t>کند</a:t>
            </a:r>
          </a:p>
          <a:p>
            <a:pPr algn="r" rtl="1">
              <a:buFont typeface="Arial" panose="020B0604020202020204" pitchFamily="34" charset="0"/>
              <a:buChar char="•"/>
            </a:pPr>
            <a:r>
              <a:rPr lang="fa-IR" sz="2800" dirty="0" smtClean="0">
                <a:solidFill>
                  <a:schemeClr val="tx1"/>
                </a:solidFill>
                <a:cs typeface="B Nazanin" panose="00000400000000000000" pitchFamily="2" charset="-78"/>
              </a:rPr>
              <a:t>حاوی </a:t>
            </a:r>
            <a:r>
              <a:rPr lang="fa-IR" sz="2800" dirty="0">
                <a:solidFill>
                  <a:schemeClr val="tx1"/>
                </a:solidFill>
                <a:cs typeface="B Nazanin" panose="00000400000000000000" pitchFamily="2" charset="-78"/>
              </a:rPr>
              <a:t>مواد مغذی و آنتی اکسیدان باشد </a:t>
            </a:r>
            <a:r>
              <a:rPr lang="fa-IR" sz="2800" dirty="0" smtClean="0">
                <a:solidFill>
                  <a:schemeClr val="tx1"/>
                </a:solidFill>
                <a:cs typeface="B Nazanin" panose="00000400000000000000" pitchFamily="2" charset="-78"/>
              </a:rPr>
              <a:t>تا </a:t>
            </a:r>
            <a:r>
              <a:rPr lang="fa-IR" sz="2800" dirty="0">
                <a:solidFill>
                  <a:schemeClr val="tx1"/>
                </a:solidFill>
                <a:cs typeface="B Nazanin" panose="00000400000000000000" pitchFamily="2" charset="-78"/>
              </a:rPr>
              <a:t>از لب‌ها در برابر آسیب‌های </a:t>
            </a:r>
            <a:r>
              <a:rPr lang="fa-IR" sz="2800" dirty="0" smtClean="0">
                <a:solidFill>
                  <a:schemeClr val="tx1"/>
                </a:solidFill>
                <a:cs typeface="B Nazanin" panose="00000400000000000000" pitchFamily="2" charset="-78"/>
              </a:rPr>
              <a:t>محیطی محافظت کند</a:t>
            </a:r>
            <a:endParaRPr lang="fa-IR" sz="2800" dirty="0">
              <a:solidFill>
                <a:schemeClr val="tx1"/>
              </a:solidFill>
              <a:cs typeface="B Nazanin" panose="00000400000000000000" pitchFamily="2" charset="-78"/>
            </a:endParaRPr>
          </a:p>
          <a:p>
            <a:pPr algn="r" rtl="1">
              <a:buFont typeface="Arial" panose="020B0604020202020204" pitchFamily="34" charset="0"/>
              <a:buChar char="•"/>
            </a:pPr>
            <a:r>
              <a:rPr lang="fa-IR" sz="2800" dirty="0" smtClean="0">
                <a:solidFill>
                  <a:schemeClr val="tx1"/>
                </a:solidFill>
                <a:cs typeface="B Nazanin" panose="00000400000000000000" pitchFamily="2" charset="-78"/>
              </a:rPr>
              <a:t>فاقد </a:t>
            </a:r>
            <a:r>
              <a:rPr lang="fa-IR" sz="2800" dirty="0">
                <a:solidFill>
                  <a:schemeClr val="tx1"/>
                </a:solidFill>
                <a:cs typeface="B Nazanin" panose="00000400000000000000" pitchFamily="2" charset="-78"/>
              </a:rPr>
              <a:t>مواد شیمیایی مضر مانند پارابن، فتالات و رنگ‌های مصنوعی باشد تا از ایجاد حساسیت و التهاب در لب‌ها جلوگیری شود.</a:t>
            </a:r>
            <a:endParaRPr lang="en-US" sz="2800" dirty="0">
              <a:solidFill>
                <a:schemeClr val="tx1"/>
              </a:solidFill>
              <a:cs typeface="B Nazanin" panose="00000400000000000000" pitchFamily="2" charset="-78"/>
            </a:endParaRPr>
          </a:p>
        </p:txBody>
      </p:sp>
    </p:spTree>
    <p:extLst>
      <p:ext uri="{BB962C8B-B14F-4D97-AF65-F5344CB8AC3E}">
        <p14:creationId xmlns:p14="http://schemas.microsoft.com/office/powerpoint/2010/main" val="10202875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955343"/>
            <a:ext cx="8911687" cy="941696"/>
          </a:xfrm>
        </p:spPr>
        <p:txBody>
          <a:bodyPr>
            <a:normAutofit/>
          </a:bodyPr>
          <a:lstStyle/>
          <a:p>
            <a:pPr algn="r" rtl="1"/>
            <a:r>
              <a:rPr lang="fa-IR" dirty="0">
                <a:solidFill>
                  <a:schemeClr val="tx1"/>
                </a:solidFill>
                <a:cs typeface="B Nazanin" panose="00000400000000000000" pitchFamily="2" charset="-78"/>
              </a:rPr>
              <a:t>مواد اصلی به کار رفته در </a:t>
            </a:r>
            <a:r>
              <a:rPr lang="fa-IR" dirty="0" smtClean="0">
                <a:solidFill>
                  <a:schemeClr val="tx1"/>
                </a:solidFill>
                <a:cs typeface="B Nazanin" panose="00000400000000000000" pitchFamily="2" charset="-78"/>
              </a:rPr>
              <a:t>بالم‌لب:</a:t>
            </a:r>
            <a:endParaRPr lang="en-US" dirty="0">
              <a:solidFill>
                <a:schemeClr val="tx1"/>
              </a:solidFill>
              <a:cs typeface="B Nazanin" panose="00000400000000000000" pitchFamily="2" charset="-78"/>
            </a:endParaRPr>
          </a:p>
        </p:txBody>
      </p:sp>
      <p:sp>
        <p:nvSpPr>
          <p:cNvPr id="3" name="Content Placeholder 2"/>
          <p:cNvSpPr>
            <a:spLocks noGrp="1"/>
          </p:cNvSpPr>
          <p:nvPr>
            <p:ph idx="1"/>
          </p:nvPr>
        </p:nvSpPr>
        <p:spPr>
          <a:xfrm>
            <a:off x="2589212" y="2538483"/>
            <a:ext cx="8915400" cy="2715905"/>
          </a:xfrm>
        </p:spPr>
        <p:txBody>
          <a:bodyPr>
            <a:normAutofit/>
          </a:bodyPr>
          <a:lstStyle/>
          <a:p>
            <a:pPr marL="0" indent="0" algn="r" rtl="1">
              <a:buNone/>
            </a:pPr>
            <a:r>
              <a:rPr lang="fa-IR" sz="2800" dirty="0">
                <a:solidFill>
                  <a:schemeClr val="tx1"/>
                </a:solidFill>
                <a:cs typeface="B Nazanin" panose="00000400000000000000" pitchFamily="2" charset="-78"/>
              </a:rPr>
              <a:t>اصلی‌ترین مواد تشکیل دهنده بالم‌لب، ترکیبات نرم کننده و مرطوب کننده مانند وازلین، لانولین، موم زنبور عسل، روغن نارگیل، روغن دانه آفتابگردان و پارافین هستند. برخی از بالم لب‌ها نیز حاوی ویتامین‌های </a:t>
            </a:r>
            <a:r>
              <a:rPr lang="en-US" sz="2800" dirty="0">
                <a:solidFill>
                  <a:schemeClr val="tx1"/>
                </a:solidFill>
                <a:cs typeface="B Nazanin" panose="00000400000000000000" pitchFamily="2" charset="-78"/>
              </a:rPr>
              <a:t>E </a:t>
            </a:r>
            <a:r>
              <a:rPr lang="fa-IR" sz="2800" dirty="0">
                <a:solidFill>
                  <a:schemeClr val="tx1"/>
                </a:solidFill>
                <a:cs typeface="B Nazanin" panose="00000400000000000000" pitchFamily="2" charset="-78"/>
              </a:rPr>
              <a:t>و </a:t>
            </a:r>
            <a:r>
              <a:rPr lang="en-US" sz="2800" dirty="0">
                <a:solidFill>
                  <a:schemeClr val="tx1"/>
                </a:solidFill>
                <a:cs typeface="B Nazanin" panose="00000400000000000000" pitchFamily="2" charset="-78"/>
              </a:rPr>
              <a:t>C، </a:t>
            </a:r>
            <a:r>
              <a:rPr lang="fa-IR" sz="2800" dirty="0">
                <a:solidFill>
                  <a:schemeClr val="tx1"/>
                </a:solidFill>
                <a:cs typeface="B Nazanin" panose="00000400000000000000" pitchFamily="2" charset="-78"/>
              </a:rPr>
              <a:t>آنتی‌اکسیدان‌ها، ضد آفتاب و مواد ضد التهاب هستند که فواید بیشتری برای لب‌ها به ارمغان می‌آورند</a:t>
            </a:r>
            <a:endParaRPr lang="en-US" sz="2800" dirty="0">
              <a:solidFill>
                <a:schemeClr val="tx1"/>
              </a:solidFill>
              <a:cs typeface="B Nazanin" panose="00000400000000000000" pitchFamily="2" charset="-78"/>
            </a:endParaRPr>
          </a:p>
        </p:txBody>
      </p:sp>
    </p:spTree>
    <p:extLst>
      <p:ext uri="{BB962C8B-B14F-4D97-AF65-F5344CB8AC3E}">
        <p14:creationId xmlns:p14="http://schemas.microsoft.com/office/powerpoint/2010/main" val="27247228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904439"/>
          </a:xfrm>
        </p:spPr>
        <p:txBody>
          <a:bodyPr/>
          <a:lstStyle/>
          <a:p>
            <a:pPr algn="r" rtl="1"/>
            <a:r>
              <a:rPr lang="fa-IR" dirty="0">
                <a:solidFill>
                  <a:schemeClr val="tx1"/>
                </a:solidFill>
                <a:cs typeface="B Nazanin" panose="00000400000000000000" pitchFamily="2" charset="-78"/>
              </a:rPr>
              <a:t>ترکیبات مفید و موثر در بالم لب</a:t>
            </a:r>
            <a:endParaRPr lang="en-US" dirty="0">
              <a:solidFill>
                <a:schemeClr val="tx1"/>
              </a:solidFill>
              <a:cs typeface="B Nazanin" panose="00000400000000000000" pitchFamily="2" charset="-78"/>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416415435"/>
              </p:ext>
            </p:extLst>
          </p:nvPr>
        </p:nvGraphicFramePr>
        <p:xfrm>
          <a:off x="1364774" y="1760559"/>
          <a:ext cx="10617958" cy="4640239"/>
        </p:xfrm>
        <a:graphic>
          <a:graphicData uri="http://schemas.openxmlformats.org/drawingml/2006/table">
            <a:tbl>
              <a:tblPr rtl="1" firstRow="1" firstCol="1" bandRow="1">
                <a:tableStyleId>{5C22544A-7EE6-4342-B048-85BDC9FD1C3A}</a:tableStyleId>
              </a:tblPr>
              <a:tblGrid>
                <a:gridCol w="5308979">
                  <a:extLst>
                    <a:ext uri="{9D8B030D-6E8A-4147-A177-3AD203B41FA5}">
                      <a16:colId xmlns:a16="http://schemas.microsoft.com/office/drawing/2014/main" val="2133700"/>
                    </a:ext>
                  </a:extLst>
                </a:gridCol>
                <a:gridCol w="5308979">
                  <a:extLst>
                    <a:ext uri="{9D8B030D-6E8A-4147-A177-3AD203B41FA5}">
                      <a16:colId xmlns:a16="http://schemas.microsoft.com/office/drawing/2014/main" val="1508447767"/>
                    </a:ext>
                  </a:extLst>
                </a:gridCol>
              </a:tblGrid>
              <a:tr h="536689">
                <a:tc>
                  <a:txBody>
                    <a:bodyPr/>
                    <a:lstStyle/>
                    <a:p>
                      <a:pPr algn="ctr" rtl="0">
                        <a:lnSpc>
                          <a:spcPts val="1500"/>
                        </a:lnSpc>
                        <a:spcAft>
                          <a:spcPts val="0"/>
                        </a:spcAft>
                      </a:pPr>
                      <a:r>
                        <a:rPr lang="ar-SA" sz="1400" dirty="0">
                          <a:effectLst/>
                        </a:rPr>
                        <a:t>ماده</a:t>
                      </a:r>
                      <a:endParaRPr lang="en-US" sz="1400" dirty="0">
                        <a:effectLst/>
                        <a:latin typeface="Cambria" panose="02040503050406030204" pitchFamily="18" charset="0"/>
                        <a:ea typeface="MS Mincho"/>
                        <a:cs typeface="Arial" panose="020B0604020202020204" pitchFamily="34" charset="0"/>
                      </a:endParaRPr>
                    </a:p>
                  </a:txBody>
                  <a:tcPr marL="45567" marR="45567" marT="45567" marB="45567" anchor="b"/>
                </a:tc>
                <a:tc>
                  <a:txBody>
                    <a:bodyPr/>
                    <a:lstStyle/>
                    <a:p>
                      <a:pPr algn="ctr" rtl="0">
                        <a:lnSpc>
                          <a:spcPts val="1500"/>
                        </a:lnSpc>
                        <a:spcAft>
                          <a:spcPts val="0"/>
                        </a:spcAft>
                      </a:pPr>
                      <a:r>
                        <a:rPr lang="ar-SA" sz="1400" dirty="0">
                          <a:effectLst/>
                        </a:rPr>
                        <a:t>چرا مفید است؟</a:t>
                      </a:r>
                      <a:endParaRPr lang="en-US" sz="1400" dirty="0">
                        <a:effectLst/>
                        <a:latin typeface="Cambria" panose="02040503050406030204" pitchFamily="18" charset="0"/>
                        <a:ea typeface="MS Mincho"/>
                        <a:cs typeface="Arial" panose="020B0604020202020204" pitchFamily="34" charset="0"/>
                      </a:endParaRPr>
                    </a:p>
                  </a:txBody>
                  <a:tcPr marL="45567" marR="45567" marT="45567" marB="45567" anchor="b"/>
                </a:tc>
                <a:extLst>
                  <a:ext uri="{0D108BD9-81ED-4DB2-BD59-A6C34878D82A}">
                    <a16:rowId xmlns:a16="http://schemas.microsoft.com/office/drawing/2014/main" val="483888469"/>
                  </a:ext>
                </a:extLst>
              </a:tr>
              <a:tr h="536689">
                <a:tc>
                  <a:txBody>
                    <a:bodyPr/>
                    <a:lstStyle/>
                    <a:p>
                      <a:pPr algn="ctr" rtl="0">
                        <a:lnSpc>
                          <a:spcPts val="1500"/>
                        </a:lnSpc>
                        <a:spcAft>
                          <a:spcPts val="0"/>
                        </a:spcAft>
                      </a:pPr>
                      <a:r>
                        <a:rPr lang="ar-SA" sz="1400" dirty="0">
                          <a:effectLst/>
                        </a:rPr>
                        <a:t>وازلین</a:t>
                      </a:r>
                      <a:r>
                        <a:rPr lang="en-US" sz="1400" dirty="0">
                          <a:effectLst/>
                        </a:rPr>
                        <a:t> (Petrolatum)</a:t>
                      </a:r>
                      <a:endParaRPr lang="en-US" sz="1400" dirty="0">
                        <a:effectLst/>
                        <a:latin typeface="Cambria" panose="02040503050406030204" pitchFamily="18" charset="0"/>
                        <a:ea typeface="MS Mincho"/>
                        <a:cs typeface="Arial" panose="020B0604020202020204" pitchFamily="34" charset="0"/>
                      </a:endParaRPr>
                    </a:p>
                  </a:txBody>
                  <a:tcPr marL="45567" marR="45567" marT="45567" marB="45567" anchor="b"/>
                </a:tc>
                <a:tc>
                  <a:txBody>
                    <a:bodyPr/>
                    <a:lstStyle/>
                    <a:p>
                      <a:pPr algn="ctr" rtl="1">
                        <a:lnSpc>
                          <a:spcPts val="1500"/>
                        </a:lnSpc>
                        <a:spcAft>
                          <a:spcPts val="0"/>
                        </a:spcAft>
                      </a:pPr>
                      <a:r>
                        <a:rPr lang="ar-SA" sz="1400">
                          <a:effectLst/>
                        </a:rPr>
                        <a:t>قوی ترین ماده مسدود کننده. رطوبت را به طور کامل حبس می کند</a:t>
                      </a:r>
                      <a:r>
                        <a:rPr lang="en-US" sz="1400">
                          <a:effectLst/>
                        </a:rPr>
                        <a:t>.</a:t>
                      </a:r>
                      <a:endParaRPr lang="en-US" sz="1400">
                        <a:effectLst/>
                        <a:latin typeface="Cambria" panose="02040503050406030204" pitchFamily="18" charset="0"/>
                        <a:ea typeface="MS Mincho"/>
                        <a:cs typeface="Arial" panose="020B0604020202020204" pitchFamily="34" charset="0"/>
                      </a:endParaRPr>
                    </a:p>
                  </a:txBody>
                  <a:tcPr marL="45567" marR="45567" marT="45567" marB="45567" anchor="b"/>
                </a:tc>
                <a:extLst>
                  <a:ext uri="{0D108BD9-81ED-4DB2-BD59-A6C34878D82A}">
                    <a16:rowId xmlns:a16="http://schemas.microsoft.com/office/drawing/2014/main" val="1283285837"/>
                  </a:ext>
                </a:extLst>
              </a:tr>
              <a:tr h="536689">
                <a:tc>
                  <a:txBody>
                    <a:bodyPr/>
                    <a:lstStyle/>
                    <a:p>
                      <a:pPr algn="ctr" rtl="0">
                        <a:lnSpc>
                          <a:spcPts val="1500"/>
                        </a:lnSpc>
                        <a:spcAft>
                          <a:spcPts val="0"/>
                        </a:spcAft>
                      </a:pPr>
                      <a:r>
                        <a:rPr lang="ar-SA" sz="1400">
                          <a:effectLst/>
                        </a:rPr>
                        <a:t>موم زنبور عسل</a:t>
                      </a:r>
                      <a:r>
                        <a:rPr lang="en-US" sz="1400">
                          <a:effectLst/>
                        </a:rPr>
                        <a:t> (Beeswax)</a:t>
                      </a:r>
                      <a:endParaRPr lang="en-US" sz="1400">
                        <a:effectLst/>
                        <a:latin typeface="Cambria" panose="02040503050406030204" pitchFamily="18" charset="0"/>
                        <a:ea typeface="MS Mincho"/>
                        <a:cs typeface="Arial" panose="020B0604020202020204" pitchFamily="34" charset="0"/>
                      </a:endParaRPr>
                    </a:p>
                  </a:txBody>
                  <a:tcPr marL="45567" marR="45567" marT="45567" marB="45567" anchor="b"/>
                </a:tc>
                <a:tc>
                  <a:txBody>
                    <a:bodyPr/>
                    <a:lstStyle/>
                    <a:p>
                      <a:pPr algn="ctr" rtl="1">
                        <a:lnSpc>
                          <a:spcPts val="1500"/>
                        </a:lnSpc>
                        <a:spcAft>
                          <a:spcPts val="0"/>
                        </a:spcAft>
                      </a:pPr>
                      <a:r>
                        <a:rPr lang="ar-SA" sz="1400">
                          <a:effectLst/>
                        </a:rPr>
                        <a:t>یک مسدود کننده طبیعی و ضد التهاب که به پوست اجازه تنفس می دهد</a:t>
                      </a:r>
                      <a:r>
                        <a:rPr lang="en-US" sz="1400">
                          <a:effectLst/>
                        </a:rPr>
                        <a:t>.</a:t>
                      </a:r>
                      <a:endParaRPr lang="en-US" sz="1400">
                        <a:effectLst/>
                        <a:latin typeface="Cambria" panose="02040503050406030204" pitchFamily="18" charset="0"/>
                        <a:ea typeface="MS Mincho"/>
                        <a:cs typeface="Arial" panose="020B0604020202020204" pitchFamily="34" charset="0"/>
                      </a:endParaRPr>
                    </a:p>
                  </a:txBody>
                  <a:tcPr marL="45567" marR="45567" marT="45567" marB="45567" anchor="b"/>
                </a:tc>
                <a:extLst>
                  <a:ext uri="{0D108BD9-81ED-4DB2-BD59-A6C34878D82A}">
                    <a16:rowId xmlns:a16="http://schemas.microsoft.com/office/drawing/2014/main" val="3812205937"/>
                  </a:ext>
                </a:extLst>
              </a:tr>
              <a:tr h="536689">
                <a:tc>
                  <a:txBody>
                    <a:bodyPr/>
                    <a:lstStyle/>
                    <a:p>
                      <a:pPr algn="ctr" rtl="0">
                        <a:lnSpc>
                          <a:spcPts val="1500"/>
                        </a:lnSpc>
                        <a:spcAft>
                          <a:spcPts val="0"/>
                        </a:spcAft>
                      </a:pPr>
                      <a:r>
                        <a:rPr lang="ar-SA" sz="1400">
                          <a:effectLst/>
                        </a:rPr>
                        <a:t>شی باتر</a:t>
                      </a:r>
                      <a:r>
                        <a:rPr lang="en-US" sz="1400">
                          <a:effectLst/>
                        </a:rPr>
                        <a:t> (Shea Butter) / </a:t>
                      </a:r>
                      <a:r>
                        <a:rPr lang="ar-SA" sz="1400">
                          <a:effectLst/>
                        </a:rPr>
                        <a:t>کره کاکائو</a:t>
                      </a:r>
                      <a:endParaRPr lang="en-US" sz="1400">
                        <a:effectLst/>
                        <a:latin typeface="Cambria" panose="02040503050406030204" pitchFamily="18" charset="0"/>
                        <a:ea typeface="MS Mincho"/>
                        <a:cs typeface="Arial" panose="020B0604020202020204" pitchFamily="34" charset="0"/>
                      </a:endParaRPr>
                    </a:p>
                  </a:txBody>
                  <a:tcPr marL="45567" marR="45567" marT="45567" marB="45567" anchor="b"/>
                </a:tc>
                <a:tc>
                  <a:txBody>
                    <a:bodyPr/>
                    <a:lstStyle/>
                    <a:p>
                      <a:pPr algn="ctr" rtl="1">
                        <a:lnSpc>
                          <a:spcPts val="1500"/>
                        </a:lnSpc>
                        <a:spcAft>
                          <a:spcPts val="0"/>
                        </a:spcAft>
                      </a:pPr>
                      <a:r>
                        <a:rPr lang="ar-SA" sz="1400">
                          <a:effectLst/>
                        </a:rPr>
                        <a:t>نرم کننده های طبیعی غنی از ویتامین و اسیدهای چرب</a:t>
                      </a:r>
                      <a:r>
                        <a:rPr lang="en-US" sz="1400">
                          <a:effectLst/>
                        </a:rPr>
                        <a:t>.</a:t>
                      </a:r>
                      <a:endParaRPr lang="en-US" sz="1400">
                        <a:effectLst/>
                        <a:latin typeface="Cambria" panose="02040503050406030204" pitchFamily="18" charset="0"/>
                        <a:ea typeface="MS Mincho"/>
                        <a:cs typeface="Arial" panose="020B0604020202020204" pitchFamily="34" charset="0"/>
                      </a:endParaRPr>
                    </a:p>
                  </a:txBody>
                  <a:tcPr marL="45567" marR="45567" marT="45567" marB="45567" anchor="b"/>
                </a:tc>
                <a:extLst>
                  <a:ext uri="{0D108BD9-81ED-4DB2-BD59-A6C34878D82A}">
                    <a16:rowId xmlns:a16="http://schemas.microsoft.com/office/drawing/2014/main" val="3280448724"/>
                  </a:ext>
                </a:extLst>
              </a:tr>
              <a:tr h="536689">
                <a:tc>
                  <a:txBody>
                    <a:bodyPr/>
                    <a:lstStyle/>
                    <a:p>
                      <a:pPr algn="ctr" rtl="0">
                        <a:lnSpc>
                          <a:spcPts val="1500"/>
                        </a:lnSpc>
                        <a:spcAft>
                          <a:spcPts val="0"/>
                        </a:spcAft>
                      </a:pPr>
                      <a:r>
                        <a:rPr lang="ar-SA" sz="1400" dirty="0">
                          <a:effectLst/>
                        </a:rPr>
                        <a:t>سرامیدها</a:t>
                      </a:r>
                      <a:r>
                        <a:rPr lang="en-US" sz="1400" dirty="0">
                          <a:effectLst/>
                        </a:rPr>
                        <a:t> (Ceramides)</a:t>
                      </a:r>
                      <a:endParaRPr lang="en-US" sz="1400" dirty="0">
                        <a:effectLst/>
                        <a:latin typeface="Cambria" panose="02040503050406030204" pitchFamily="18" charset="0"/>
                        <a:ea typeface="MS Mincho"/>
                        <a:cs typeface="Arial" panose="020B0604020202020204" pitchFamily="34" charset="0"/>
                      </a:endParaRPr>
                    </a:p>
                  </a:txBody>
                  <a:tcPr marL="45567" marR="45567" marT="45567" marB="45567" anchor="b"/>
                </a:tc>
                <a:tc>
                  <a:txBody>
                    <a:bodyPr/>
                    <a:lstStyle/>
                    <a:p>
                      <a:pPr algn="ctr" rtl="1">
                        <a:lnSpc>
                          <a:spcPts val="1500"/>
                        </a:lnSpc>
                        <a:spcAft>
                          <a:spcPts val="0"/>
                        </a:spcAft>
                      </a:pPr>
                      <a:r>
                        <a:rPr lang="ar-SA" sz="1400">
                          <a:effectLst/>
                        </a:rPr>
                        <a:t>چربی های طبیعی که به ترمیم سد دفاعی آسیب دیده پوست لب کمک می کنند</a:t>
                      </a:r>
                      <a:r>
                        <a:rPr lang="en-US" sz="1400">
                          <a:effectLst/>
                        </a:rPr>
                        <a:t>.</a:t>
                      </a:r>
                      <a:endParaRPr lang="en-US" sz="1400">
                        <a:effectLst/>
                        <a:latin typeface="Cambria" panose="02040503050406030204" pitchFamily="18" charset="0"/>
                        <a:ea typeface="MS Mincho"/>
                        <a:cs typeface="Arial" panose="020B0604020202020204" pitchFamily="34" charset="0"/>
                      </a:endParaRPr>
                    </a:p>
                  </a:txBody>
                  <a:tcPr marL="45567" marR="45567" marT="45567" marB="45567" anchor="b"/>
                </a:tc>
                <a:extLst>
                  <a:ext uri="{0D108BD9-81ED-4DB2-BD59-A6C34878D82A}">
                    <a16:rowId xmlns:a16="http://schemas.microsoft.com/office/drawing/2014/main" val="2667659195"/>
                  </a:ext>
                </a:extLst>
              </a:tr>
              <a:tr h="536689">
                <a:tc>
                  <a:txBody>
                    <a:bodyPr/>
                    <a:lstStyle/>
                    <a:p>
                      <a:pPr algn="ctr" rtl="0">
                        <a:lnSpc>
                          <a:spcPts val="1500"/>
                        </a:lnSpc>
                        <a:spcAft>
                          <a:spcPts val="0"/>
                        </a:spcAft>
                      </a:pPr>
                      <a:r>
                        <a:rPr lang="ar-SA" sz="1400">
                          <a:effectLst/>
                        </a:rPr>
                        <a:t>اسید هیالورونیک</a:t>
                      </a:r>
                      <a:r>
                        <a:rPr lang="en-US" sz="1400">
                          <a:effectLst/>
                        </a:rPr>
                        <a:t> (Hyaluronic Acid)</a:t>
                      </a:r>
                      <a:endParaRPr lang="en-US" sz="1400">
                        <a:effectLst/>
                        <a:latin typeface="Cambria" panose="02040503050406030204" pitchFamily="18" charset="0"/>
                        <a:ea typeface="MS Mincho"/>
                        <a:cs typeface="Arial" panose="020B0604020202020204" pitchFamily="34" charset="0"/>
                      </a:endParaRPr>
                    </a:p>
                  </a:txBody>
                  <a:tcPr marL="45567" marR="45567" marT="45567" marB="45567" anchor="b"/>
                </a:tc>
                <a:tc>
                  <a:txBody>
                    <a:bodyPr/>
                    <a:lstStyle/>
                    <a:p>
                      <a:pPr algn="ctr" rtl="1">
                        <a:lnSpc>
                          <a:spcPts val="1500"/>
                        </a:lnSpc>
                        <a:spcAft>
                          <a:spcPts val="0"/>
                        </a:spcAft>
                      </a:pPr>
                      <a:r>
                        <a:rPr lang="ar-SA" sz="1400">
                          <a:effectLst/>
                        </a:rPr>
                        <a:t>آبرسان قوی که رطوبت را به خود جذب می کند</a:t>
                      </a:r>
                      <a:r>
                        <a:rPr lang="en-US" sz="1400">
                          <a:effectLst/>
                        </a:rPr>
                        <a:t>.</a:t>
                      </a:r>
                      <a:endParaRPr lang="en-US" sz="1400">
                        <a:effectLst/>
                        <a:latin typeface="Cambria" panose="02040503050406030204" pitchFamily="18" charset="0"/>
                        <a:ea typeface="MS Mincho"/>
                        <a:cs typeface="Arial" panose="020B0604020202020204" pitchFamily="34" charset="0"/>
                      </a:endParaRPr>
                    </a:p>
                  </a:txBody>
                  <a:tcPr marL="45567" marR="45567" marT="45567" marB="45567" anchor="b"/>
                </a:tc>
                <a:extLst>
                  <a:ext uri="{0D108BD9-81ED-4DB2-BD59-A6C34878D82A}">
                    <a16:rowId xmlns:a16="http://schemas.microsoft.com/office/drawing/2014/main" val="1456014326"/>
                  </a:ext>
                </a:extLst>
              </a:tr>
              <a:tr h="536689">
                <a:tc>
                  <a:txBody>
                    <a:bodyPr/>
                    <a:lstStyle/>
                    <a:p>
                      <a:pPr algn="ctr" rtl="0">
                        <a:lnSpc>
                          <a:spcPts val="1500"/>
                        </a:lnSpc>
                        <a:spcAft>
                          <a:spcPts val="0"/>
                        </a:spcAft>
                      </a:pPr>
                      <a:r>
                        <a:rPr lang="ar-SA" sz="1400">
                          <a:effectLst/>
                        </a:rPr>
                        <a:t>لانولین</a:t>
                      </a:r>
                      <a:r>
                        <a:rPr lang="en-US" sz="1400">
                          <a:effectLst/>
                        </a:rPr>
                        <a:t> (Lanolin)</a:t>
                      </a:r>
                      <a:endParaRPr lang="en-US" sz="1400">
                        <a:effectLst/>
                        <a:latin typeface="Cambria" panose="02040503050406030204" pitchFamily="18" charset="0"/>
                        <a:ea typeface="MS Mincho"/>
                        <a:cs typeface="Arial" panose="020B0604020202020204" pitchFamily="34" charset="0"/>
                      </a:endParaRPr>
                    </a:p>
                  </a:txBody>
                  <a:tcPr marL="45567" marR="45567" marT="45567" marB="45567" anchor="b"/>
                </a:tc>
                <a:tc>
                  <a:txBody>
                    <a:bodyPr/>
                    <a:lstStyle/>
                    <a:p>
                      <a:pPr algn="ctr" rtl="1">
                        <a:lnSpc>
                          <a:spcPts val="1500"/>
                        </a:lnSpc>
                        <a:spcAft>
                          <a:spcPts val="0"/>
                        </a:spcAft>
                      </a:pPr>
                      <a:r>
                        <a:rPr lang="ar-SA" sz="1400">
                          <a:effectLst/>
                        </a:rPr>
                        <a:t>نرم کننده بسیار قوی که عملکردی شبیه به چربی طبیعی پوست دارد</a:t>
                      </a:r>
                      <a:r>
                        <a:rPr lang="en-US" sz="1400">
                          <a:effectLst/>
                        </a:rPr>
                        <a:t>.</a:t>
                      </a:r>
                      <a:endParaRPr lang="en-US" sz="1400">
                        <a:effectLst/>
                        <a:latin typeface="Cambria" panose="02040503050406030204" pitchFamily="18" charset="0"/>
                        <a:ea typeface="MS Mincho"/>
                        <a:cs typeface="Arial" panose="020B0604020202020204" pitchFamily="34" charset="0"/>
                      </a:endParaRPr>
                    </a:p>
                  </a:txBody>
                  <a:tcPr marL="45567" marR="45567" marT="45567" marB="45567" anchor="b"/>
                </a:tc>
                <a:extLst>
                  <a:ext uri="{0D108BD9-81ED-4DB2-BD59-A6C34878D82A}">
                    <a16:rowId xmlns:a16="http://schemas.microsoft.com/office/drawing/2014/main" val="1273828185"/>
                  </a:ext>
                </a:extLst>
              </a:tr>
              <a:tr h="883416">
                <a:tc>
                  <a:txBody>
                    <a:bodyPr/>
                    <a:lstStyle/>
                    <a:p>
                      <a:pPr algn="ctr" rtl="0">
                        <a:lnSpc>
                          <a:spcPts val="1500"/>
                        </a:lnSpc>
                        <a:spcAft>
                          <a:spcPts val="0"/>
                        </a:spcAft>
                      </a:pPr>
                      <a:r>
                        <a:rPr lang="en-US" sz="1400" dirty="0">
                          <a:effectLst/>
                        </a:rPr>
                        <a:t>SPF (</a:t>
                      </a:r>
                      <a:r>
                        <a:rPr lang="ar-SA" sz="1400" dirty="0">
                          <a:effectLst/>
                        </a:rPr>
                        <a:t>ضد آفتاب</a:t>
                      </a:r>
                      <a:r>
                        <a:rPr lang="en-US" sz="1400" dirty="0">
                          <a:effectLst/>
                        </a:rPr>
                        <a:t>)</a:t>
                      </a:r>
                      <a:endParaRPr lang="en-US" sz="1400" dirty="0">
                        <a:effectLst/>
                        <a:latin typeface="Cambria" panose="02040503050406030204" pitchFamily="18" charset="0"/>
                        <a:ea typeface="MS Mincho"/>
                        <a:cs typeface="Arial" panose="020B0604020202020204" pitchFamily="34" charset="0"/>
                      </a:endParaRPr>
                    </a:p>
                  </a:txBody>
                  <a:tcPr marL="45567" marR="45567" marT="45567" marB="45567" anchor="b"/>
                </a:tc>
                <a:tc>
                  <a:txBody>
                    <a:bodyPr/>
                    <a:lstStyle/>
                    <a:p>
                      <a:pPr algn="ctr" rtl="1">
                        <a:lnSpc>
                          <a:spcPts val="1500"/>
                        </a:lnSpc>
                        <a:spcAft>
                          <a:spcPts val="0"/>
                        </a:spcAft>
                      </a:pPr>
                      <a:r>
                        <a:rPr lang="ar-SA" sz="1400" dirty="0">
                          <a:effectLst/>
                        </a:rPr>
                        <a:t>اکسید روی</a:t>
                      </a:r>
                      <a:r>
                        <a:rPr lang="en-US" sz="1400" dirty="0">
                          <a:effectLst/>
                        </a:rPr>
                        <a:t> (Zinc Oxide) </a:t>
                      </a:r>
                      <a:r>
                        <a:rPr lang="ar-SA" sz="1400" dirty="0">
                          <a:effectLst/>
                        </a:rPr>
                        <a:t>یا دی اکسید تیتانیوم</a:t>
                      </a:r>
                      <a:r>
                        <a:rPr lang="en-US" sz="1400" dirty="0">
                          <a:effectLst/>
                        </a:rPr>
                        <a:t> (Titanium Dioxide) </a:t>
                      </a:r>
                      <a:r>
                        <a:rPr lang="ar-SA" sz="1400" dirty="0">
                          <a:effectLst/>
                        </a:rPr>
                        <a:t>برای محافظت لب در برابر</a:t>
                      </a:r>
                      <a:r>
                        <a:rPr lang="en-US" sz="1400" dirty="0">
                          <a:effectLst/>
                        </a:rPr>
                        <a:t> </a:t>
                      </a:r>
                      <a:r>
                        <a:rPr lang="en-US" sz="1400" dirty="0" smtClean="0">
                          <a:effectLst/>
                        </a:rPr>
                        <a:t>UV</a:t>
                      </a:r>
                      <a:endParaRPr lang="en-US" sz="1400" dirty="0">
                        <a:effectLst/>
                        <a:latin typeface="Cambria" panose="02040503050406030204" pitchFamily="18" charset="0"/>
                        <a:ea typeface="MS Mincho"/>
                        <a:cs typeface="Arial" panose="020B0604020202020204" pitchFamily="34" charset="0"/>
                      </a:endParaRPr>
                    </a:p>
                  </a:txBody>
                  <a:tcPr marL="45567" marR="45567" marT="45567" marB="45567" anchor="b"/>
                </a:tc>
                <a:extLst>
                  <a:ext uri="{0D108BD9-81ED-4DB2-BD59-A6C34878D82A}">
                    <a16:rowId xmlns:a16="http://schemas.microsoft.com/office/drawing/2014/main" val="1651844764"/>
                  </a:ext>
                </a:extLst>
              </a:tr>
            </a:tbl>
          </a:graphicData>
        </a:graphic>
      </p:graphicFrame>
    </p:spTree>
    <p:extLst>
      <p:ext uri="{BB962C8B-B14F-4D97-AF65-F5344CB8AC3E}">
        <p14:creationId xmlns:p14="http://schemas.microsoft.com/office/powerpoint/2010/main" val="3191505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395786"/>
            <a:ext cx="8911687" cy="764274"/>
          </a:xfrm>
        </p:spPr>
        <p:txBody>
          <a:bodyPr/>
          <a:lstStyle/>
          <a:p>
            <a:pPr algn="r" rtl="1"/>
            <a:r>
              <a:rPr lang="fa-IR" dirty="0">
                <a:solidFill>
                  <a:schemeClr val="tx1"/>
                </a:solidFill>
                <a:cs typeface="B Nazanin" panose="00000400000000000000" pitchFamily="2" charset="-78"/>
              </a:rPr>
              <a:t>مکانیسم عمل بالم های لب :</a:t>
            </a:r>
            <a:endParaRPr lang="en-US" dirty="0">
              <a:solidFill>
                <a:schemeClr val="tx1"/>
              </a:solidFill>
              <a:cs typeface="B Nazanin" panose="00000400000000000000" pitchFamily="2" charset="-78"/>
            </a:endParaRPr>
          </a:p>
        </p:txBody>
      </p:sp>
      <p:sp>
        <p:nvSpPr>
          <p:cNvPr id="3" name="Content Placeholder 2"/>
          <p:cNvSpPr>
            <a:spLocks noGrp="1"/>
          </p:cNvSpPr>
          <p:nvPr>
            <p:ph idx="1"/>
          </p:nvPr>
        </p:nvSpPr>
        <p:spPr>
          <a:xfrm>
            <a:off x="1965278" y="1160060"/>
            <a:ext cx="9539334" cy="5500047"/>
          </a:xfrm>
        </p:spPr>
        <p:txBody>
          <a:bodyPr>
            <a:normAutofit/>
          </a:bodyPr>
          <a:lstStyle/>
          <a:p>
            <a:pPr marL="0" indent="0" algn="r" rtl="1">
              <a:buNone/>
            </a:pPr>
            <a:r>
              <a:rPr lang="fa-IR" sz="2400" dirty="0" smtClean="0">
                <a:solidFill>
                  <a:schemeClr val="tx1"/>
                </a:solidFill>
                <a:cs typeface="B Nazanin" panose="00000400000000000000" pitchFamily="2" charset="-78"/>
              </a:rPr>
              <a:t>یک </a:t>
            </a:r>
            <a:r>
              <a:rPr lang="fa-IR" sz="2400" dirty="0">
                <a:solidFill>
                  <a:schemeClr val="tx1"/>
                </a:solidFill>
                <a:cs typeface="B Nazanin" panose="00000400000000000000" pitchFamily="2" charset="-78"/>
              </a:rPr>
              <a:t>بالم لب باکیفیت برای محافظت و درمان لب ها از دو گروه اصلی مواد استفاده می کند:</a:t>
            </a:r>
          </a:p>
          <a:p>
            <a:pPr marL="0" indent="0" algn="r" rtl="1">
              <a:buNone/>
            </a:pPr>
            <a:r>
              <a:rPr lang="fa-IR" sz="2400" dirty="0">
                <a:solidFill>
                  <a:schemeClr val="tx1"/>
                </a:solidFill>
                <a:cs typeface="B Nazanin" panose="00000400000000000000" pitchFamily="2" charset="-78"/>
              </a:rPr>
              <a:t>۱. مسدود کننده ها </a:t>
            </a:r>
          </a:p>
          <a:p>
            <a:pPr marL="0" indent="0" algn="r" rtl="1">
              <a:buNone/>
            </a:pPr>
            <a:r>
              <a:rPr lang="fa-IR" sz="2400" dirty="0">
                <a:solidFill>
                  <a:schemeClr val="tx1"/>
                </a:solidFill>
                <a:cs typeface="B Nazanin" panose="00000400000000000000" pitchFamily="2" charset="-78"/>
              </a:rPr>
              <a:t>این ها مواد اصلی هستند که حس «محافظت» را ایجاد می کنند. مواد مسدود کننده مانند وازلین، موم زنبور عسل ، لانولین و شی باتر، یک لایه فیزیکی محافظ روی پوست لب ایجاد می کنند. این لایه دو کار حیاتی انجام می دهد:</a:t>
            </a:r>
          </a:p>
          <a:p>
            <a:pPr marL="0" indent="0" algn="r" rtl="1">
              <a:buNone/>
            </a:pPr>
            <a:r>
              <a:rPr lang="fa-IR" sz="2400" dirty="0">
                <a:solidFill>
                  <a:schemeClr val="tx1"/>
                </a:solidFill>
                <a:cs typeface="B Nazanin" panose="00000400000000000000" pitchFamily="2" charset="-78"/>
              </a:rPr>
              <a:t>•	از لب ها در برابر عوامل محیطی مخرب مانند باد سرد و هوای خشک محافظت می کند.</a:t>
            </a:r>
          </a:p>
          <a:p>
            <a:pPr marL="0" indent="0" algn="r" rtl="1">
              <a:buNone/>
            </a:pPr>
            <a:r>
              <a:rPr lang="fa-IR" sz="2400" dirty="0">
                <a:solidFill>
                  <a:schemeClr val="tx1"/>
                </a:solidFill>
                <a:cs typeface="B Nazanin" panose="00000400000000000000" pitchFamily="2" charset="-78"/>
              </a:rPr>
              <a:t>•	رطوبت طبیعی پوست لب را «قفل» می کند و از تبخیر آب از سطح پوست </a:t>
            </a:r>
            <a:r>
              <a:rPr lang="fa-IR" sz="2400" dirty="0" smtClean="0">
                <a:solidFill>
                  <a:schemeClr val="tx1"/>
                </a:solidFill>
                <a:cs typeface="B Nazanin" panose="00000400000000000000" pitchFamily="2" charset="-78"/>
              </a:rPr>
              <a:t>جلوگیری </a:t>
            </a:r>
            <a:r>
              <a:rPr lang="fa-IR" sz="2400" dirty="0">
                <a:solidFill>
                  <a:schemeClr val="tx1"/>
                </a:solidFill>
                <a:cs typeface="B Nazanin" panose="00000400000000000000" pitchFamily="2" charset="-78"/>
              </a:rPr>
              <a:t>می نماید.</a:t>
            </a:r>
          </a:p>
          <a:p>
            <a:pPr marL="0" indent="0" algn="r" rtl="1">
              <a:buNone/>
            </a:pPr>
            <a:r>
              <a:rPr lang="fa-IR" sz="2400" dirty="0">
                <a:solidFill>
                  <a:schemeClr val="tx1"/>
                </a:solidFill>
                <a:cs typeface="B Nazanin" panose="00000400000000000000" pitchFamily="2" charset="-78"/>
              </a:rPr>
              <a:t>۲. مرطوب کننده ها </a:t>
            </a:r>
          </a:p>
          <a:p>
            <a:pPr marL="0" indent="0" algn="r" rtl="1">
              <a:buNone/>
            </a:pPr>
            <a:r>
              <a:rPr lang="fa-IR" sz="2400" dirty="0">
                <a:solidFill>
                  <a:schemeClr val="tx1"/>
                </a:solidFill>
                <a:cs typeface="B Nazanin" panose="00000400000000000000" pitchFamily="2" charset="-78"/>
              </a:rPr>
              <a:t>این مواد، جاذب رطوبت هستند. ترکیباتی مانند اسید هیالورونیک و گلیسیرین، رطوبت را از لایه های عمیق تر پوست یا حتی از هوا به سطح پوست لب می کشند و باعث آبرسانی فعال می شوند.یک بالم لب درمانی و باکیفیت، ترکیبی هوشمندانه از هر دو ماده (مسدود کننده و مرطوب کننده) است تا هم رطوبت جدیدی ایجاد کند و هم رطوبت موجود را حفظ نماید.</a:t>
            </a:r>
          </a:p>
          <a:p>
            <a:pPr marL="0" indent="0" algn="r" rtl="1">
              <a:buNone/>
            </a:pPr>
            <a:endParaRPr lang="en-US" dirty="0">
              <a:solidFill>
                <a:schemeClr val="tx1"/>
              </a:solidFill>
              <a:cs typeface="B Nazanin" panose="00000400000000000000" pitchFamily="2" charset="-78"/>
            </a:endParaRPr>
          </a:p>
        </p:txBody>
      </p:sp>
    </p:spTree>
    <p:extLst>
      <p:ext uri="{BB962C8B-B14F-4D97-AF65-F5344CB8AC3E}">
        <p14:creationId xmlns:p14="http://schemas.microsoft.com/office/powerpoint/2010/main" val="13129688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928048"/>
            <a:ext cx="8911687" cy="764274"/>
          </a:xfrm>
        </p:spPr>
        <p:txBody>
          <a:bodyPr>
            <a:normAutofit/>
          </a:bodyPr>
          <a:lstStyle/>
          <a:p>
            <a:pPr algn="r" rtl="1"/>
            <a:r>
              <a:rPr lang="fa-IR" dirty="0">
                <a:solidFill>
                  <a:schemeClr val="tx1"/>
                </a:solidFill>
                <a:cs typeface="B Nazanin" panose="00000400000000000000" pitchFamily="2" charset="-78"/>
              </a:rPr>
              <a:t>فواید اصلی بالم لب (فراتر از یک چرب کننده ساده)</a:t>
            </a:r>
            <a:endParaRPr lang="en-US" dirty="0">
              <a:solidFill>
                <a:schemeClr val="tx1"/>
              </a:solidFill>
              <a:cs typeface="B Nazanin" panose="00000400000000000000" pitchFamily="2" charset="-78"/>
            </a:endParaRPr>
          </a:p>
        </p:txBody>
      </p:sp>
      <p:sp>
        <p:nvSpPr>
          <p:cNvPr id="3" name="Content Placeholder 2"/>
          <p:cNvSpPr>
            <a:spLocks noGrp="1"/>
          </p:cNvSpPr>
          <p:nvPr>
            <p:ph idx="1"/>
          </p:nvPr>
        </p:nvSpPr>
        <p:spPr>
          <a:xfrm>
            <a:off x="2589212" y="2470244"/>
            <a:ext cx="8915400" cy="3440977"/>
          </a:xfrm>
        </p:spPr>
        <p:txBody>
          <a:bodyPr>
            <a:normAutofit/>
          </a:bodyPr>
          <a:lstStyle/>
          <a:p>
            <a:pPr marL="0" indent="0" algn="r" rtl="1">
              <a:buNone/>
            </a:pPr>
            <a:r>
              <a:rPr lang="fa-IR" sz="2800" dirty="0">
                <a:solidFill>
                  <a:schemeClr val="tx1"/>
                </a:solidFill>
                <a:cs typeface="B Nazanin" panose="00000400000000000000" pitchFamily="2" charset="-78"/>
              </a:rPr>
              <a:t>•	آبرسانی و درمان </a:t>
            </a:r>
            <a:r>
              <a:rPr lang="fa-IR" sz="2800" dirty="0" smtClean="0">
                <a:solidFill>
                  <a:schemeClr val="tx1"/>
                </a:solidFill>
                <a:cs typeface="B Nazanin" panose="00000400000000000000" pitchFamily="2" charset="-78"/>
              </a:rPr>
              <a:t>خشکی</a:t>
            </a:r>
          </a:p>
          <a:p>
            <a:pPr marL="0" indent="0" algn="r" rtl="1">
              <a:buNone/>
            </a:pPr>
            <a:r>
              <a:rPr lang="fa-IR" sz="2800" dirty="0">
                <a:solidFill>
                  <a:schemeClr val="tx1"/>
                </a:solidFill>
                <a:cs typeface="B Nazanin" panose="00000400000000000000" pitchFamily="2" charset="-78"/>
              </a:rPr>
              <a:t>•	محافظت از سد دفاعی </a:t>
            </a:r>
            <a:r>
              <a:rPr lang="fa-IR" sz="2800" dirty="0" smtClean="0">
                <a:solidFill>
                  <a:schemeClr val="tx1"/>
                </a:solidFill>
                <a:cs typeface="B Nazanin" panose="00000400000000000000" pitchFamily="2" charset="-78"/>
              </a:rPr>
              <a:t>پوست</a:t>
            </a:r>
          </a:p>
          <a:p>
            <a:pPr marL="0" indent="0" algn="r" rtl="1">
              <a:buNone/>
            </a:pPr>
            <a:r>
              <a:rPr lang="fa-IR" sz="2800" dirty="0">
                <a:solidFill>
                  <a:schemeClr val="tx1"/>
                </a:solidFill>
                <a:cs typeface="B Nazanin" panose="00000400000000000000" pitchFamily="2" charset="-78"/>
              </a:rPr>
              <a:t>•	محافظت در برابر آفتاب </a:t>
            </a:r>
            <a:endParaRPr lang="fa-IR" sz="2800" dirty="0" smtClean="0">
              <a:solidFill>
                <a:schemeClr val="tx1"/>
              </a:solidFill>
              <a:cs typeface="B Nazanin" panose="00000400000000000000" pitchFamily="2" charset="-78"/>
            </a:endParaRPr>
          </a:p>
          <a:p>
            <a:pPr marL="0" indent="0" algn="r" rtl="1">
              <a:buNone/>
            </a:pPr>
            <a:r>
              <a:rPr lang="fa-IR" sz="2800" dirty="0">
                <a:solidFill>
                  <a:schemeClr val="tx1"/>
                </a:solidFill>
                <a:cs typeface="B Nazanin" panose="00000400000000000000" pitchFamily="2" charset="-78"/>
              </a:rPr>
              <a:t>•	افزایش زیبایی و شادابی</a:t>
            </a:r>
            <a:endParaRPr lang="fa-IR" sz="2800" dirty="0" smtClean="0">
              <a:solidFill>
                <a:schemeClr val="tx1"/>
              </a:solidFill>
              <a:cs typeface="B Nazanin" panose="00000400000000000000" pitchFamily="2" charset="-78"/>
            </a:endParaRPr>
          </a:p>
          <a:p>
            <a:pPr marL="0" indent="0" algn="r" rtl="1">
              <a:buNone/>
            </a:pPr>
            <a:endParaRPr lang="en-US" sz="2800" dirty="0">
              <a:solidFill>
                <a:schemeClr val="tx1"/>
              </a:solidFill>
              <a:cs typeface="B Nazanin" panose="00000400000000000000" pitchFamily="2" charset="-78"/>
            </a:endParaRPr>
          </a:p>
        </p:txBody>
      </p:sp>
    </p:spTree>
    <p:extLst>
      <p:ext uri="{BB962C8B-B14F-4D97-AF65-F5344CB8AC3E}">
        <p14:creationId xmlns:p14="http://schemas.microsoft.com/office/powerpoint/2010/main" val="2206010502"/>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emplate>TM02892315[[fn=Wisp]]</Template>
  <TotalTime>71</TotalTime>
  <Words>1193</Words>
  <Application>Microsoft Office PowerPoint</Application>
  <PresentationFormat>Widescreen</PresentationFormat>
  <Paragraphs>118</Paragraphs>
  <Slides>18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B Nazanin</vt:lpstr>
      <vt:lpstr>Cambria</vt:lpstr>
      <vt:lpstr>Century Gothic</vt:lpstr>
      <vt:lpstr>MS Mincho</vt:lpstr>
      <vt:lpstr>Tahoma</vt:lpstr>
      <vt:lpstr>Wingdings 3</vt:lpstr>
      <vt:lpstr>Wisp</vt:lpstr>
      <vt:lpstr>  بسم الله الرحمن الرحیم     موضوع: بالم لب</vt:lpstr>
      <vt:lpstr>مقدمه:</vt:lpstr>
      <vt:lpstr>تعریف کلی:</vt:lpstr>
      <vt:lpstr>کاربرد و فواید بالم‌لب چیست؟</vt:lpstr>
      <vt:lpstr>خصوصیات یک بالم‌لب خوب چیست؟</vt:lpstr>
      <vt:lpstr>مواد اصلی به کار رفته در بالم‌لب:</vt:lpstr>
      <vt:lpstr>ترکیبات مفید و موثر در بالم لب</vt:lpstr>
      <vt:lpstr>مکانیسم عمل بالم های لب :</vt:lpstr>
      <vt:lpstr>فواید اصلی بالم لب (فراتر از یک چرب کننده ساده)</vt:lpstr>
      <vt:lpstr>بایدها و نبایدها در استفاده از بالم لب:</vt:lpstr>
      <vt:lpstr>انواع بالم لب</vt:lpstr>
      <vt:lpstr>مقایسه بالم لب با سایر محصولات لب</vt:lpstr>
      <vt:lpstr>بهترین زمان استفاده از بالم لب کی است؟</vt:lpstr>
      <vt:lpstr>آیا بالم لب برای کودکان مناسب است؟</vt:lpstr>
      <vt:lpstr>آیا لازم است قبل از خواب بالم لب را پاک کنیم؟</vt:lpstr>
      <vt:lpstr>نتیجه گیری</vt:lpstr>
      <vt:lpstr>منابع</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بسم الله الرحمن الرحیم</dc:title>
  <dc:creator>1</dc:creator>
  <cp:lastModifiedBy>1</cp:lastModifiedBy>
  <cp:revision>21</cp:revision>
  <dcterms:created xsi:type="dcterms:W3CDTF">2026-06-16T11:29:07Z</dcterms:created>
  <dcterms:modified xsi:type="dcterms:W3CDTF">2026-06-16T19:06:15Z</dcterms:modified>
</cp:coreProperties>
</file>